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447" r:id="rId2"/>
    <p:sldId id="448" r:id="rId3"/>
    <p:sldId id="449" r:id="rId4"/>
    <p:sldId id="450" r:id="rId5"/>
    <p:sldId id="451" r:id="rId6"/>
    <p:sldId id="452" r:id="rId7"/>
    <p:sldId id="480" r:id="rId8"/>
    <p:sldId id="453" r:id="rId9"/>
    <p:sldId id="454" r:id="rId10"/>
    <p:sldId id="455" r:id="rId11"/>
    <p:sldId id="456" r:id="rId12"/>
    <p:sldId id="457" r:id="rId13"/>
    <p:sldId id="458" r:id="rId14"/>
    <p:sldId id="459" r:id="rId15"/>
    <p:sldId id="460" r:id="rId16"/>
    <p:sldId id="462" r:id="rId17"/>
    <p:sldId id="463" r:id="rId18"/>
    <p:sldId id="464" r:id="rId19"/>
    <p:sldId id="465" r:id="rId20"/>
    <p:sldId id="466" r:id="rId21"/>
    <p:sldId id="467" r:id="rId22"/>
    <p:sldId id="482" r:id="rId23"/>
    <p:sldId id="484" r:id="rId24"/>
    <p:sldId id="485" r:id="rId25"/>
    <p:sldId id="468" r:id="rId26"/>
    <p:sldId id="470" r:id="rId27"/>
    <p:sldId id="472" r:id="rId28"/>
    <p:sldId id="473" r:id="rId29"/>
    <p:sldId id="474" r:id="rId30"/>
    <p:sldId id="476" r:id="rId31"/>
    <p:sldId id="477" r:id="rId32"/>
    <p:sldId id="4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p:restoredTop sz="87750"/>
  </p:normalViewPr>
  <p:slideViewPr>
    <p:cSldViewPr snapToGrid="0" snapToObjects="1">
      <p:cViewPr varScale="1">
        <p:scale>
          <a:sx n="100" d="100"/>
          <a:sy n="100" d="100"/>
        </p:scale>
        <p:origin x="176"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A2DA3-8036-7B48-8C3F-7D38D8A2C1BA}"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GB"/>
        </a:p>
      </dgm:t>
    </dgm:pt>
    <dgm:pt modelId="{3D0EC1D7-76D3-DA47-8E79-49AFD394F206}">
      <dgm:prSet phldrT="[Text]"/>
      <dgm:spPr/>
      <dgm:t>
        <a:bodyPr/>
        <a:lstStyle/>
        <a:p>
          <a:r>
            <a:rPr lang="en-US" altLang="zh-CN" dirty="0"/>
            <a:t>1975</a:t>
          </a:r>
          <a:endParaRPr lang="en-GB" dirty="0"/>
        </a:p>
      </dgm:t>
    </dgm:pt>
    <dgm:pt modelId="{B428A6E3-3672-9C46-A213-84D485767C7A}" type="parTrans" cxnId="{3F55D7D0-D9DB-8249-A041-6C2E1D8EE8F8}">
      <dgm:prSet/>
      <dgm:spPr/>
      <dgm:t>
        <a:bodyPr/>
        <a:lstStyle/>
        <a:p>
          <a:endParaRPr lang="en-GB"/>
        </a:p>
      </dgm:t>
    </dgm:pt>
    <dgm:pt modelId="{29C9241E-575E-1E46-8D38-55839FAF7C39}" type="sibTrans" cxnId="{3F55D7D0-D9DB-8249-A041-6C2E1D8EE8F8}">
      <dgm:prSet/>
      <dgm:spPr/>
      <dgm:t>
        <a:bodyPr/>
        <a:lstStyle/>
        <a:p>
          <a:endParaRPr lang="en-GB"/>
        </a:p>
      </dgm:t>
    </dgm:pt>
    <dgm:pt modelId="{679DAA33-D369-D445-B267-967F4A69D7C8}">
      <dgm:prSet phldrT="[Text]"/>
      <dgm:spPr/>
      <dgm:t>
        <a:bodyPr/>
        <a:lstStyle/>
        <a:p>
          <a:r>
            <a:rPr lang="en-US" altLang="zh-CN" dirty="0"/>
            <a:t>2009</a:t>
          </a:r>
          <a:endParaRPr lang="en-GB" dirty="0"/>
        </a:p>
      </dgm:t>
    </dgm:pt>
    <dgm:pt modelId="{97F8A923-D6CE-4240-A588-DA106E6941B0}" type="parTrans" cxnId="{E72BDAF5-8218-204F-A15F-956815ECCC27}">
      <dgm:prSet/>
      <dgm:spPr/>
      <dgm:t>
        <a:bodyPr/>
        <a:lstStyle/>
        <a:p>
          <a:endParaRPr lang="en-GB"/>
        </a:p>
      </dgm:t>
    </dgm:pt>
    <dgm:pt modelId="{3C7B77F3-454F-DB4E-8F47-9396C61D5D05}" type="sibTrans" cxnId="{E72BDAF5-8218-204F-A15F-956815ECCC27}">
      <dgm:prSet/>
      <dgm:spPr/>
      <dgm:t>
        <a:bodyPr/>
        <a:lstStyle/>
        <a:p>
          <a:endParaRPr lang="en-GB"/>
        </a:p>
      </dgm:t>
    </dgm:pt>
    <dgm:pt modelId="{02BCF8D6-0CD7-504E-9568-1F5696EA8F71}">
      <dgm:prSet phldrT="[Text]"/>
      <dgm:spPr/>
      <dgm:t>
        <a:bodyPr/>
        <a:lstStyle/>
        <a:p>
          <a:r>
            <a:rPr lang="en-US" altLang="zh-CN" dirty="0"/>
            <a:t>2014</a:t>
          </a:r>
          <a:endParaRPr lang="en-GB" dirty="0"/>
        </a:p>
      </dgm:t>
    </dgm:pt>
    <dgm:pt modelId="{BC613A0F-67FF-F34C-973C-755A2BC93ABF}" type="parTrans" cxnId="{D49A1B93-C922-B64A-A78E-FAB9A0CC8DDD}">
      <dgm:prSet/>
      <dgm:spPr/>
      <dgm:t>
        <a:bodyPr/>
        <a:lstStyle/>
        <a:p>
          <a:endParaRPr lang="en-GB"/>
        </a:p>
      </dgm:t>
    </dgm:pt>
    <dgm:pt modelId="{A718C67A-4D82-6C4D-925E-F2CE0C083AB2}" type="sibTrans" cxnId="{D49A1B93-C922-B64A-A78E-FAB9A0CC8DDD}">
      <dgm:prSet/>
      <dgm:spPr/>
      <dgm:t>
        <a:bodyPr/>
        <a:lstStyle/>
        <a:p>
          <a:endParaRPr lang="en-GB"/>
        </a:p>
      </dgm:t>
    </dgm:pt>
    <dgm:pt modelId="{2581D2A6-90D6-5A44-B504-1325D4F14013}" type="pres">
      <dgm:prSet presAssocID="{C31A2DA3-8036-7B48-8C3F-7D38D8A2C1BA}" presName="rootnode" presStyleCnt="0">
        <dgm:presLayoutVars>
          <dgm:chMax/>
          <dgm:chPref/>
          <dgm:dir/>
          <dgm:animLvl val="lvl"/>
        </dgm:presLayoutVars>
      </dgm:prSet>
      <dgm:spPr/>
    </dgm:pt>
    <dgm:pt modelId="{09556533-E556-B649-8650-ADE27E80E6A0}" type="pres">
      <dgm:prSet presAssocID="{3D0EC1D7-76D3-DA47-8E79-49AFD394F206}" presName="composite" presStyleCnt="0"/>
      <dgm:spPr/>
    </dgm:pt>
    <dgm:pt modelId="{9BEF9A84-8920-D649-9386-ACCD49A1EA3F}" type="pres">
      <dgm:prSet presAssocID="{3D0EC1D7-76D3-DA47-8E79-49AFD394F206}" presName="LShape" presStyleLbl="alignNode1" presStyleIdx="0" presStyleCnt="5"/>
      <dgm:spPr/>
    </dgm:pt>
    <dgm:pt modelId="{4ED9851F-7578-3D48-9027-1F1207FB1FAF}" type="pres">
      <dgm:prSet presAssocID="{3D0EC1D7-76D3-DA47-8E79-49AFD394F206}" presName="ParentText" presStyleLbl="revTx" presStyleIdx="0" presStyleCnt="3">
        <dgm:presLayoutVars>
          <dgm:chMax val="0"/>
          <dgm:chPref val="0"/>
          <dgm:bulletEnabled val="1"/>
        </dgm:presLayoutVars>
      </dgm:prSet>
      <dgm:spPr/>
    </dgm:pt>
    <dgm:pt modelId="{145E0AF4-5F09-EA41-9A22-A09514D935A4}" type="pres">
      <dgm:prSet presAssocID="{3D0EC1D7-76D3-DA47-8E79-49AFD394F206}" presName="Triangle" presStyleLbl="alignNode1" presStyleIdx="1" presStyleCnt="5"/>
      <dgm:spPr/>
    </dgm:pt>
    <dgm:pt modelId="{611FB4C9-695B-B043-A2ED-A242BD9B33E0}" type="pres">
      <dgm:prSet presAssocID="{29C9241E-575E-1E46-8D38-55839FAF7C39}" presName="sibTrans" presStyleCnt="0"/>
      <dgm:spPr/>
    </dgm:pt>
    <dgm:pt modelId="{29B1ABB9-24DE-E74C-B93E-C0591440485D}" type="pres">
      <dgm:prSet presAssocID="{29C9241E-575E-1E46-8D38-55839FAF7C39}" presName="space" presStyleCnt="0"/>
      <dgm:spPr/>
    </dgm:pt>
    <dgm:pt modelId="{D4689498-CE07-E74B-AA6B-24ED948053D7}" type="pres">
      <dgm:prSet presAssocID="{679DAA33-D369-D445-B267-967F4A69D7C8}" presName="composite" presStyleCnt="0"/>
      <dgm:spPr/>
    </dgm:pt>
    <dgm:pt modelId="{82216F1A-BF87-714C-BF7D-BF3EDC76DD84}" type="pres">
      <dgm:prSet presAssocID="{679DAA33-D369-D445-B267-967F4A69D7C8}" presName="LShape" presStyleLbl="alignNode1" presStyleIdx="2" presStyleCnt="5"/>
      <dgm:spPr/>
    </dgm:pt>
    <dgm:pt modelId="{CC2510CF-3028-7849-848F-74E103955E75}" type="pres">
      <dgm:prSet presAssocID="{679DAA33-D369-D445-B267-967F4A69D7C8}" presName="ParentText" presStyleLbl="revTx" presStyleIdx="1" presStyleCnt="3">
        <dgm:presLayoutVars>
          <dgm:chMax val="0"/>
          <dgm:chPref val="0"/>
          <dgm:bulletEnabled val="1"/>
        </dgm:presLayoutVars>
      </dgm:prSet>
      <dgm:spPr/>
    </dgm:pt>
    <dgm:pt modelId="{2A985DAF-6F4E-D844-97A2-1B02F1D41F50}" type="pres">
      <dgm:prSet presAssocID="{679DAA33-D369-D445-B267-967F4A69D7C8}" presName="Triangle" presStyleLbl="alignNode1" presStyleIdx="3" presStyleCnt="5"/>
      <dgm:spPr/>
    </dgm:pt>
    <dgm:pt modelId="{99A0E277-3E89-8942-964E-3F5E63BA2CE2}" type="pres">
      <dgm:prSet presAssocID="{3C7B77F3-454F-DB4E-8F47-9396C61D5D05}" presName="sibTrans" presStyleCnt="0"/>
      <dgm:spPr/>
    </dgm:pt>
    <dgm:pt modelId="{CEB1B60A-EC63-A541-96B5-6BA0E7A8D0D9}" type="pres">
      <dgm:prSet presAssocID="{3C7B77F3-454F-DB4E-8F47-9396C61D5D05}" presName="space" presStyleCnt="0"/>
      <dgm:spPr/>
    </dgm:pt>
    <dgm:pt modelId="{A1357B86-14B5-224A-974E-E2EA2063B246}" type="pres">
      <dgm:prSet presAssocID="{02BCF8D6-0CD7-504E-9568-1F5696EA8F71}" presName="composite" presStyleCnt="0"/>
      <dgm:spPr/>
    </dgm:pt>
    <dgm:pt modelId="{7DC2A667-CA69-0646-9F61-2F03E1E32BFB}" type="pres">
      <dgm:prSet presAssocID="{02BCF8D6-0CD7-504E-9568-1F5696EA8F71}" presName="LShape" presStyleLbl="alignNode1" presStyleIdx="4" presStyleCnt="5"/>
      <dgm:spPr/>
    </dgm:pt>
    <dgm:pt modelId="{82BDD5F6-20B2-8442-8B7F-78BE0281FC27}" type="pres">
      <dgm:prSet presAssocID="{02BCF8D6-0CD7-504E-9568-1F5696EA8F71}" presName="ParentText" presStyleLbl="revTx" presStyleIdx="2" presStyleCnt="3">
        <dgm:presLayoutVars>
          <dgm:chMax val="0"/>
          <dgm:chPref val="0"/>
          <dgm:bulletEnabled val="1"/>
        </dgm:presLayoutVars>
      </dgm:prSet>
      <dgm:spPr/>
    </dgm:pt>
  </dgm:ptLst>
  <dgm:cxnLst>
    <dgm:cxn modelId="{64555B66-84D2-A841-B7A3-106964CAD5CE}" type="presOf" srcId="{02BCF8D6-0CD7-504E-9568-1F5696EA8F71}" destId="{82BDD5F6-20B2-8442-8B7F-78BE0281FC27}" srcOrd="0" destOrd="0" presId="urn:microsoft.com/office/officeart/2009/3/layout/StepUpProcess"/>
    <dgm:cxn modelId="{D49A1B93-C922-B64A-A78E-FAB9A0CC8DDD}" srcId="{C31A2DA3-8036-7B48-8C3F-7D38D8A2C1BA}" destId="{02BCF8D6-0CD7-504E-9568-1F5696EA8F71}" srcOrd="2" destOrd="0" parTransId="{BC613A0F-67FF-F34C-973C-755A2BC93ABF}" sibTransId="{A718C67A-4D82-6C4D-925E-F2CE0C083AB2}"/>
    <dgm:cxn modelId="{114BA698-10E6-814A-9027-FFE74D63A93E}" type="presOf" srcId="{C31A2DA3-8036-7B48-8C3F-7D38D8A2C1BA}" destId="{2581D2A6-90D6-5A44-B504-1325D4F14013}" srcOrd="0" destOrd="0" presId="urn:microsoft.com/office/officeart/2009/3/layout/StepUpProcess"/>
    <dgm:cxn modelId="{9C43F7C5-98A7-C14E-B783-D37A69576BE7}" type="presOf" srcId="{679DAA33-D369-D445-B267-967F4A69D7C8}" destId="{CC2510CF-3028-7849-848F-74E103955E75}" srcOrd="0" destOrd="0" presId="urn:microsoft.com/office/officeart/2009/3/layout/StepUpProcess"/>
    <dgm:cxn modelId="{3F55D7D0-D9DB-8249-A041-6C2E1D8EE8F8}" srcId="{C31A2DA3-8036-7B48-8C3F-7D38D8A2C1BA}" destId="{3D0EC1D7-76D3-DA47-8E79-49AFD394F206}" srcOrd="0" destOrd="0" parTransId="{B428A6E3-3672-9C46-A213-84D485767C7A}" sibTransId="{29C9241E-575E-1E46-8D38-55839FAF7C39}"/>
    <dgm:cxn modelId="{CC1DE7E5-59A6-1043-9C97-F66E43D5044E}" type="presOf" srcId="{3D0EC1D7-76D3-DA47-8E79-49AFD394F206}" destId="{4ED9851F-7578-3D48-9027-1F1207FB1FAF}" srcOrd="0" destOrd="0" presId="urn:microsoft.com/office/officeart/2009/3/layout/StepUpProcess"/>
    <dgm:cxn modelId="{E72BDAF5-8218-204F-A15F-956815ECCC27}" srcId="{C31A2DA3-8036-7B48-8C3F-7D38D8A2C1BA}" destId="{679DAA33-D369-D445-B267-967F4A69D7C8}" srcOrd="1" destOrd="0" parTransId="{97F8A923-D6CE-4240-A588-DA106E6941B0}" sibTransId="{3C7B77F3-454F-DB4E-8F47-9396C61D5D05}"/>
    <dgm:cxn modelId="{D0C799C9-7D22-9741-8AE5-4573A0A21834}" type="presParOf" srcId="{2581D2A6-90D6-5A44-B504-1325D4F14013}" destId="{09556533-E556-B649-8650-ADE27E80E6A0}" srcOrd="0" destOrd="0" presId="urn:microsoft.com/office/officeart/2009/3/layout/StepUpProcess"/>
    <dgm:cxn modelId="{23C32EF3-D2E4-394A-A846-104013A227EE}" type="presParOf" srcId="{09556533-E556-B649-8650-ADE27E80E6A0}" destId="{9BEF9A84-8920-D649-9386-ACCD49A1EA3F}" srcOrd="0" destOrd="0" presId="urn:microsoft.com/office/officeart/2009/3/layout/StepUpProcess"/>
    <dgm:cxn modelId="{07875F3C-51C7-B94A-8052-090D5A6A1A9D}" type="presParOf" srcId="{09556533-E556-B649-8650-ADE27E80E6A0}" destId="{4ED9851F-7578-3D48-9027-1F1207FB1FAF}" srcOrd="1" destOrd="0" presId="urn:microsoft.com/office/officeart/2009/3/layout/StepUpProcess"/>
    <dgm:cxn modelId="{00048083-761C-D441-B025-7C0032632D9A}" type="presParOf" srcId="{09556533-E556-B649-8650-ADE27E80E6A0}" destId="{145E0AF4-5F09-EA41-9A22-A09514D935A4}" srcOrd="2" destOrd="0" presId="urn:microsoft.com/office/officeart/2009/3/layout/StepUpProcess"/>
    <dgm:cxn modelId="{991CBB7C-9848-DB40-9E8B-3EC182D5B979}" type="presParOf" srcId="{2581D2A6-90D6-5A44-B504-1325D4F14013}" destId="{611FB4C9-695B-B043-A2ED-A242BD9B33E0}" srcOrd="1" destOrd="0" presId="urn:microsoft.com/office/officeart/2009/3/layout/StepUpProcess"/>
    <dgm:cxn modelId="{5041C6BB-491F-764F-A917-15F4D7FDD4B0}" type="presParOf" srcId="{611FB4C9-695B-B043-A2ED-A242BD9B33E0}" destId="{29B1ABB9-24DE-E74C-B93E-C0591440485D}" srcOrd="0" destOrd="0" presId="urn:microsoft.com/office/officeart/2009/3/layout/StepUpProcess"/>
    <dgm:cxn modelId="{FCBB8978-2136-F84C-8074-B229F643AD27}" type="presParOf" srcId="{2581D2A6-90D6-5A44-B504-1325D4F14013}" destId="{D4689498-CE07-E74B-AA6B-24ED948053D7}" srcOrd="2" destOrd="0" presId="urn:microsoft.com/office/officeart/2009/3/layout/StepUpProcess"/>
    <dgm:cxn modelId="{70520058-4E60-3541-B1D1-3ED803BCFEA3}" type="presParOf" srcId="{D4689498-CE07-E74B-AA6B-24ED948053D7}" destId="{82216F1A-BF87-714C-BF7D-BF3EDC76DD84}" srcOrd="0" destOrd="0" presId="urn:microsoft.com/office/officeart/2009/3/layout/StepUpProcess"/>
    <dgm:cxn modelId="{19876313-2202-8C42-845E-6EABDEBE072F}" type="presParOf" srcId="{D4689498-CE07-E74B-AA6B-24ED948053D7}" destId="{CC2510CF-3028-7849-848F-74E103955E75}" srcOrd="1" destOrd="0" presId="urn:microsoft.com/office/officeart/2009/3/layout/StepUpProcess"/>
    <dgm:cxn modelId="{8D7AEF2B-E3B7-6542-8515-7999928F807C}" type="presParOf" srcId="{D4689498-CE07-E74B-AA6B-24ED948053D7}" destId="{2A985DAF-6F4E-D844-97A2-1B02F1D41F50}" srcOrd="2" destOrd="0" presId="urn:microsoft.com/office/officeart/2009/3/layout/StepUpProcess"/>
    <dgm:cxn modelId="{DCB90580-3FD6-5045-B630-430849642A79}" type="presParOf" srcId="{2581D2A6-90D6-5A44-B504-1325D4F14013}" destId="{99A0E277-3E89-8942-964E-3F5E63BA2CE2}" srcOrd="3" destOrd="0" presId="urn:microsoft.com/office/officeart/2009/3/layout/StepUpProcess"/>
    <dgm:cxn modelId="{D0F09501-D6E0-614C-8AFC-ABBD09CEC027}" type="presParOf" srcId="{99A0E277-3E89-8942-964E-3F5E63BA2CE2}" destId="{CEB1B60A-EC63-A541-96B5-6BA0E7A8D0D9}" srcOrd="0" destOrd="0" presId="urn:microsoft.com/office/officeart/2009/3/layout/StepUpProcess"/>
    <dgm:cxn modelId="{A69C84FD-B93A-0C45-91BC-091FAB8D6D65}" type="presParOf" srcId="{2581D2A6-90D6-5A44-B504-1325D4F14013}" destId="{A1357B86-14B5-224A-974E-E2EA2063B246}" srcOrd="4" destOrd="0" presId="urn:microsoft.com/office/officeart/2009/3/layout/StepUpProcess"/>
    <dgm:cxn modelId="{C5252C25-42D8-BF44-BC9E-90980FCBD4B3}" type="presParOf" srcId="{A1357B86-14B5-224A-974E-E2EA2063B246}" destId="{7DC2A667-CA69-0646-9F61-2F03E1E32BFB}" srcOrd="0" destOrd="0" presId="urn:microsoft.com/office/officeart/2009/3/layout/StepUpProcess"/>
    <dgm:cxn modelId="{C3F08E06-FE95-A54C-9B6F-F5E253A3C09C}" type="presParOf" srcId="{A1357B86-14B5-224A-974E-E2EA2063B246}" destId="{82BDD5F6-20B2-8442-8B7F-78BE0281FC2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F9A84-8920-D649-9386-ACCD49A1EA3F}">
      <dsp:nvSpPr>
        <dsp:cNvPr id="0" name=""/>
        <dsp:cNvSpPr/>
      </dsp:nvSpPr>
      <dsp:spPr>
        <a:xfrm rot="5400000">
          <a:off x="341064" y="935812"/>
          <a:ext cx="1020640" cy="16983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D9851F-7578-3D48-9027-1F1207FB1FAF}">
      <dsp:nvSpPr>
        <dsp:cNvPr id="0" name=""/>
        <dsp:cNvSpPr/>
      </dsp:nvSpPr>
      <dsp:spPr>
        <a:xfrm>
          <a:off x="170694" y="1443245"/>
          <a:ext cx="1533255" cy="1343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altLang="zh-CN" sz="4500" kern="1200" dirty="0"/>
            <a:t>1975</a:t>
          </a:r>
          <a:endParaRPr lang="en-GB" sz="4500" kern="1200" dirty="0"/>
        </a:p>
      </dsp:txBody>
      <dsp:txXfrm>
        <a:off x="170694" y="1443245"/>
        <a:ext cx="1533255" cy="1343988"/>
      </dsp:txXfrm>
    </dsp:sp>
    <dsp:sp modelId="{145E0AF4-5F09-EA41-9A22-A09514D935A4}">
      <dsp:nvSpPr>
        <dsp:cNvPr id="0" name=""/>
        <dsp:cNvSpPr/>
      </dsp:nvSpPr>
      <dsp:spPr>
        <a:xfrm>
          <a:off x="1414656" y="810780"/>
          <a:ext cx="289293" cy="28929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16F1A-BF87-714C-BF7D-BF3EDC76DD84}">
      <dsp:nvSpPr>
        <dsp:cNvPr id="0" name=""/>
        <dsp:cNvSpPr/>
      </dsp:nvSpPr>
      <dsp:spPr>
        <a:xfrm rot="5400000">
          <a:off x="2218069" y="471345"/>
          <a:ext cx="1020640" cy="16983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510CF-3028-7849-848F-74E103955E75}">
      <dsp:nvSpPr>
        <dsp:cNvPr id="0" name=""/>
        <dsp:cNvSpPr/>
      </dsp:nvSpPr>
      <dsp:spPr>
        <a:xfrm>
          <a:off x="2047698" y="978778"/>
          <a:ext cx="1533255" cy="1343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altLang="zh-CN" sz="4500" kern="1200" dirty="0"/>
            <a:t>2009</a:t>
          </a:r>
          <a:endParaRPr lang="en-GB" sz="4500" kern="1200" dirty="0"/>
        </a:p>
      </dsp:txBody>
      <dsp:txXfrm>
        <a:off x="2047698" y="978778"/>
        <a:ext cx="1533255" cy="1343988"/>
      </dsp:txXfrm>
    </dsp:sp>
    <dsp:sp modelId="{2A985DAF-6F4E-D844-97A2-1B02F1D41F50}">
      <dsp:nvSpPr>
        <dsp:cNvPr id="0" name=""/>
        <dsp:cNvSpPr/>
      </dsp:nvSpPr>
      <dsp:spPr>
        <a:xfrm>
          <a:off x="3291660" y="346313"/>
          <a:ext cx="289293" cy="289293"/>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2A667-CA69-0646-9F61-2F03E1E32BFB}">
      <dsp:nvSpPr>
        <dsp:cNvPr id="0" name=""/>
        <dsp:cNvSpPr/>
      </dsp:nvSpPr>
      <dsp:spPr>
        <a:xfrm rot="5400000">
          <a:off x="4095073" y="6879"/>
          <a:ext cx="1020640" cy="16983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DD5F6-20B2-8442-8B7F-78BE0281FC27}">
      <dsp:nvSpPr>
        <dsp:cNvPr id="0" name=""/>
        <dsp:cNvSpPr/>
      </dsp:nvSpPr>
      <dsp:spPr>
        <a:xfrm>
          <a:off x="3924702" y="514312"/>
          <a:ext cx="1533255" cy="1343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altLang="zh-CN" sz="4500" kern="1200" dirty="0"/>
            <a:t>2014</a:t>
          </a:r>
          <a:endParaRPr lang="en-GB" sz="4500" kern="1200" dirty="0"/>
        </a:p>
      </dsp:txBody>
      <dsp:txXfrm>
        <a:off x="3924702" y="514312"/>
        <a:ext cx="1533255" cy="134398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77FCA-6AB6-534E-B384-681DA3A3C895}" type="datetimeFigureOut">
              <a:rPr lang="en-US" smtClean="0"/>
              <a:t>4/8/24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EF086-B0F9-A24A-A3BE-F7C282596E53}" type="slidenum">
              <a:rPr lang="en-US" smtClean="0"/>
              <a:t>‹#›</a:t>
            </a:fld>
            <a:endParaRPr lang="en-US"/>
          </a:p>
        </p:txBody>
      </p:sp>
    </p:spTree>
    <p:extLst>
      <p:ext uri="{BB962C8B-B14F-4D97-AF65-F5344CB8AC3E}">
        <p14:creationId xmlns:p14="http://schemas.microsoft.com/office/powerpoint/2010/main" val="371436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深圳大湾区的科技企业</a:t>
            </a:r>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56504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867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0469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12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8998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693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351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7370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59575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561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321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6818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8664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5599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8231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78722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0504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67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强调弯道超车的原因。</a:t>
            </a:r>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2995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HK" dirty="0"/>
              <a:t>逆商</a:t>
            </a:r>
            <a:endParaRPr lang="zh-CN" altLang="en-US" dirty="0"/>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41302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3049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770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263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318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526603" rtl="0" eaLnBrk="1" fontAlgn="auto" latinLnBrk="0" hangingPunct="1">
              <a:lnSpc>
                <a:spcPct val="100000"/>
              </a:lnSpc>
              <a:spcBef>
                <a:spcPts val="0"/>
              </a:spcBef>
              <a:spcAft>
                <a:spcPts val="0"/>
              </a:spcAft>
              <a:buClrTx/>
              <a:buSzTx/>
              <a:buFontTx/>
              <a:buNone/>
              <a:tabLst/>
              <a:defRPr/>
            </a:pPr>
            <a:fld id="{214F19B7-9022-4C5B-9BDB-112F755A8D8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526603"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1722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199"/>
            <a:ext cx="8534401" cy="1752601"/>
          </a:xfrm>
        </p:spPr>
        <p:txBody>
          <a:bodyPr/>
          <a:lstStyle>
            <a:lvl1pPr marL="0" indent="0" algn="ctr">
              <a:buNone/>
              <a:defRPr>
                <a:solidFill>
                  <a:schemeClr val="tx1">
                    <a:tint val="75000"/>
                  </a:schemeClr>
                </a:solidFill>
              </a:defRPr>
            </a:lvl1pPr>
            <a:lvl2pPr marL="539346" indent="0" algn="ctr">
              <a:buNone/>
              <a:defRPr>
                <a:solidFill>
                  <a:schemeClr val="tx1">
                    <a:tint val="75000"/>
                  </a:schemeClr>
                </a:solidFill>
              </a:defRPr>
            </a:lvl2pPr>
            <a:lvl3pPr marL="1078694" indent="0" algn="ctr">
              <a:buNone/>
              <a:defRPr>
                <a:solidFill>
                  <a:schemeClr val="tx1">
                    <a:tint val="75000"/>
                  </a:schemeClr>
                </a:solidFill>
              </a:defRPr>
            </a:lvl3pPr>
            <a:lvl4pPr marL="1618039" indent="0" algn="ctr">
              <a:buNone/>
              <a:defRPr>
                <a:solidFill>
                  <a:schemeClr val="tx1">
                    <a:tint val="75000"/>
                  </a:schemeClr>
                </a:solidFill>
              </a:defRPr>
            </a:lvl4pPr>
            <a:lvl5pPr marL="2157387" indent="0" algn="ctr">
              <a:buNone/>
              <a:defRPr>
                <a:solidFill>
                  <a:schemeClr val="tx1">
                    <a:tint val="75000"/>
                  </a:schemeClr>
                </a:solidFill>
              </a:defRPr>
            </a:lvl5pPr>
            <a:lvl6pPr marL="2696733" indent="0" algn="ctr">
              <a:buNone/>
              <a:defRPr>
                <a:solidFill>
                  <a:schemeClr val="tx1">
                    <a:tint val="75000"/>
                  </a:schemeClr>
                </a:solidFill>
              </a:defRPr>
            </a:lvl6pPr>
            <a:lvl7pPr marL="3236081" indent="0" algn="ctr">
              <a:buNone/>
              <a:defRPr>
                <a:solidFill>
                  <a:schemeClr val="tx1">
                    <a:tint val="75000"/>
                  </a:schemeClr>
                </a:solidFill>
              </a:defRPr>
            </a:lvl7pPr>
            <a:lvl8pPr marL="3775427" indent="0" algn="ctr">
              <a:buNone/>
              <a:defRPr>
                <a:solidFill>
                  <a:schemeClr val="tx1">
                    <a:tint val="75000"/>
                  </a:schemeClr>
                </a:solidFill>
              </a:defRPr>
            </a:lvl8pPr>
            <a:lvl9pPr marL="4314774"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718CB2-EF18-4401-BBA3-B792793376F9}"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94256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4E9C8-39C0-4B44-9A7E-66282E862AB8}"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1509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199"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274639"/>
            <a:ext cx="8026399"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CEBBC5-431E-4ACA-9729-23B066CD38CB}"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2081631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67201E-F0E6-48D5-925F-7EE8D32CB8B7}"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59656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899"/>
            <a:ext cx="10363200" cy="1362076"/>
          </a:xfrm>
        </p:spPr>
        <p:txBody>
          <a:bodyPr anchor="t"/>
          <a:lstStyle>
            <a:lvl1pPr algn="l">
              <a:defRPr sz="4711" b="1" cap="all"/>
            </a:lvl1pPr>
          </a:lstStyle>
          <a:p>
            <a:r>
              <a:rPr lang="zh-CN" altLang="en-US"/>
              <a:t>单击此处编辑母版标题样式</a:t>
            </a:r>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458">
                <a:solidFill>
                  <a:schemeClr val="tx1">
                    <a:tint val="75000"/>
                  </a:schemeClr>
                </a:solidFill>
              </a:defRPr>
            </a:lvl1pPr>
            <a:lvl2pPr marL="539346" indent="0">
              <a:buNone/>
              <a:defRPr sz="2048">
                <a:solidFill>
                  <a:schemeClr val="tx1">
                    <a:tint val="75000"/>
                  </a:schemeClr>
                </a:solidFill>
              </a:defRPr>
            </a:lvl2pPr>
            <a:lvl3pPr marL="1078694" indent="0">
              <a:buNone/>
              <a:defRPr sz="1844">
                <a:solidFill>
                  <a:schemeClr val="tx1">
                    <a:tint val="75000"/>
                  </a:schemeClr>
                </a:solidFill>
              </a:defRPr>
            </a:lvl3pPr>
            <a:lvl4pPr marL="1618039" indent="0">
              <a:buNone/>
              <a:defRPr sz="1639">
                <a:solidFill>
                  <a:schemeClr val="tx1">
                    <a:tint val="75000"/>
                  </a:schemeClr>
                </a:solidFill>
              </a:defRPr>
            </a:lvl4pPr>
            <a:lvl5pPr marL="2157387" indent="0">
              <a:buNone/>
              <a:defRPr sz="1639">
                <a:solidFill>
                  <a:schemeClr val="tx1">
                    <a:tint val="75000"/>
                  </a:schemeClr>
                </a:solidFill>
              </a:defRPr>
            </a:lvl5pPr>
            <a:lvl6pPr marL="2696733" indent="0">
              <a:buNone/>
              <a:defRPr sz="1639">
                <a:solidFill>
                  <a:schemeClr val="tx1">
                    <a:tint val="75000"/>
                  </a:schemeClr>
                </a:solidFill>
              </a:defRPr>
            </a:lvl6pPr>
            <a:lvl7pPr marL="3236081" indent="0">
              <a:buNone/>
              <a:defRPr sz="1639">
                <a:solidFill>
                  <a:schemeClr val="tx1">
                    <a:tint val="75000"/>
                  </a:schemeClr>
                </a:solidFill>
              </a:defRPr>
            </a:lvl7pPr>
            <a:lvl8pPr marL="3775427" indent="0">
              <a:buNone/>
              <a:defRPr sz="1639">
                <a:solidFill>
                  <a:schemeClr val="tx1">
                    <a:tint val="75000"/>
                  </a:schemeClr>
                </a:solidFill>
              </a:defRPr>
            </a:lvl8pPr>
            <a:lvl9pPr marL="4314774" indent="0">
              <a:buNone/>
              <a:defRPr sz="1639">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40379C7-2486-4C96-B4B6-1C078CD56F52}" type="datetime1">
              <a:rPr lang="zh-CN" altLang="en-US" smtClean="0"/>
              <a:pPr/>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102468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1"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799" cy="4525962"/>
          </a:xfrm>
        </p:spPr>
        <p:txBody>
          <a:bodyPr/>
          <a:lstStyle>
            <a:lvl1pPr>
              <a:defRPr sz="3277"/>
            </a:lvl1pPr>
            <a:lvl2pPr>
              <a:defRPr sz="2868"/>
            </a:lvl2pPr>
            <a:lvl3pPr>
              <a:defRPr sz="2458"/>
            </a:lvl3pPr>
            <a:lvl4pPr>
              <a:defRPr sz="2048"/>
            </a:lvl4pPr>
            <a:lvl5pPr>
              <a:defRPr sz="2048"/>
            </a:lvl5pPr>
            <a:lvl6pPr>
              <a:defRPr sz="2048"/>
            </a:lvl6pPr>
            <a:lvl7pPr>
              <a:defRPr sz="2048"/>
            </a:lvl7pPr>
            <a:lvl8pPr>
              <a:defRPr sz="2048"/>
            </a:lvl8pPr>
            <a:lvl9pPr>
              <a:defRPr sz="204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FF6F2F-1C4B-42E3-8AFD-E360CF2BE2F7}"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5858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99" y="1535114"/>
            <a:ext cx="5386918"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4" name="内容占位符 3"/>
          <p:cNvSpPr>
            <a:spLocks noGrp="1"/>
          </p:cNvSpPr>
          <p:nvPr>
            <p:ph sz="half" idx="2"/>
          </p:nvPr>
        </p:nvSpPr>
        <p:spPr>
          <a:xfrm>
            <a:off x="609599" y="2174876"/>
            <a:ext cx="5386918"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4"/>
            <a:ext cx="5389033" cy="639761"/>
          </a:xfrm>
        </p:spPr>
        <p:txBody>
          <a:bodyPr anchor="b"/>
          <a:lstStyle>
            <a:lvl1pPr marL="0" indent="0">
              <a:buNone/>
              <a:defRPr sz="2868" b="1"/>
            </a:lvl1pPr>
            <a:lvl2pPr marL="539346" indent="0">
              <a:buNone/>
              <a:defRPr sz="2458" b="1"/>
            </a:lvl2pPr>
            <a:lvl3pPr marL="1078694" indent="0">
              <a:buNone/>
              <a:defRPr sz="2048" b="1"/>
            </a:lvl3pPr>
            <a:lvl4pPr marL="1618039" indent="0">
              <a:buNone/>
              <a:defRPr sz="1844" b="1"/>
            </a:lvl4pPr>
            <a:lvl5pPr marL="2157387" indent="0">
              <a:buNone/>
              <a:defRPr sz="1844" b="1"/>
            </a:lvl5pPr>
            <a:lvl6pPr marL="2696733" indent="0">
              <a:buNone/>
              <a:defRPr sz="1844" b="1"/>
            </a:lvl6pPr>
            <a:lvl7pPr marL="3236081" indent="0">
              <a:buNone/>
              <a:defRPr sz="1844" b="1"/>
            </a:lvl7pPr>
            <a:lvl8pPr marL="3775427" indent="0">
              <a:buNone/>
              <a:defRPr sz="1844" b="1"/>
            </a:lvl8pPr>
            <a:lvl9pPr marL="4314774" indent="0">
              <a:buNone/>
              <a:defRPr sz="1844" b="1"/>
            </a:lvl9pPr>
          </a:lstStyle>
          <a:p>
            <a:pPr lvl="0"/>
            <a:r>
              <a:rPr lang="zh-CN" altLang="en-US"/>
              <a:t>单击此处编辑母版文本样式</a:t>
            </a:r>
          </a:p>
        </p:txBody>
      </p:sp>
      <p:sp>
        <p:nvSpPr>
          <p:cNvPr id="6" name="内容占位符 5"/>
          <p:cNvSpPr>
            <a:spLocks noGrp="1"/>
          </p:cNvSpPr>
          <p:nvPr>
            <p:ph sz="quarter" idx="4"/>
          </p:nvPr>
        </p:nvSpPr>
        <p:spPr>
          <a:xfrm>
            <a:off x="6193368" y="2174876"/>
            <a:ext cx="5389033" cy="3951288"/>
          </a:xfrm>
        </p:spPr>
        <p:txBody>
          <a:bodyPr/>
          <a:lstStyle>
            <a:lvl1pPr>
              <a:defRPr sz="2868"/>
            </a:lvl1pPr>
            <a:lvl2pPr>
              <a:defRPr sz="2458"/>
            </a:lvl2pPr>
            <a:lvl3pPr>
              <a:defRPr sz="2048"/>
            </a:lvl3pPr>
            <a:lvl4pPr>
              <a:defRPr sz="1844"/>
            </a:lvl4pPr>
            <a:lvl5pPr>
              <a:defRPr sz="1844"/>
            </a:lvl5pPr>
            <a:lvl6pPr>
              <a:defRPr sz="1844"/>
            </a:lvl6pPr>
            <a:lvl7pPr>
              <a:defRPr sz="1844"/>
            </a:lvl7pPr>
            <a:lvl8pPr>
              <a:defRPr sz="1844"/>
            </a:lvl8pPr>
            <a:lvl9pPr>
              <a:defRPr sz="1844"/>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608431-072E-4FA5-84D5-1EF26FDB1BDF}" type="datetime1">
              <a:rPr lang="zh-CN" altLang="en-US" smtClean="0"/>
              <a:pPr/>
              <a:t>2024/4/8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479919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4686FB-AFB6-405D-B07D-10B8E1479617}" type="datetime1">
              <a:rPr lang="zh-CN" altLang="en-US" smtClean="0"/>
              <a:pPr/>
              <a:t>2024/4/8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143464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09E736-6AA2-4264-8F2F-7C111224FE0F}" type="datetime1">
              <a:rPr lang="zh-CN" altLang="en-US" smtClean="0"/>
              <a:pPr/>
              <a:t>2024/4/8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2362020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5" cy="1162049"/>
          </a:xfrm>
        </p:spPr>
        <p:txBody>
          <a:bodyPr anchor="b"/>
          <a:lstStyle>
            <a:lvl1pPr algn="l">
              <a:defRPr sz="2458" b="1"/>
            </a:lvl1pPr>
          </a:lstStyle>
          <a:p>
            <a:r>
              <a:rPr lang="zh-CN" altLang="en-US"/>
              <a:t>单击此处编辑母版标题样式</a:t>
            </a:r>
          </a:p>
        </p:txBody>
      </p:sp>
      <p:sp>
        <p:nvSpPr>
          <p:cNvPr id="3" name="内容占位符 2"/>
          <p:cNvSpPr>
            <a:spLocks noGrp="1"/>
          </p:cNvSpPr>
          <p:nvPr>
            <p:ph idx="1"/>
          </p:nvPr>
        </p:nvSpPr>
        <p:spPr>
          <a:xfrm>
            <a:off x="4766734" y="273051"/>
            <a:ext cx="6815666" cy="5853114"/>
          </a:xfrm>
        </p:spPr>
        <p:txBody>
          <a:bodyPr/>
          <a:lstStyle>
            <a:lvl1pPr>
              <a:defRPr sz="3687"/>
            </a:lvl1pPr>
            <a:lvl2pPr>
              <a:defRPr sz="3277"/>
            </a:lvl2pPr>
            <a:lvl3pPr>
              <a:defRPr sz="2868"/>
            </a:lvl3pPr>
            <a:lvl4pPr>
              <a:defRPr sz="2458"/>
            </a:lvl4pPr>
            <a:lvl5pPr>
              <a:defRPr sz="2458"/>
            </a:lvl5pPr>
            <a:lvl6pPr>
              <a:defRPr sz="2458"/>
            </a:lvl6pPr>
            <a:lvl7pPr>
              <a:defRPr sz="2458"/>
            </a:lvl7pPr>
            <a:lvl8pPr>
              <a:defRPr sz="2458"/>
            </a:lvl8pPr>
            <a:lvl9pPr>
              <a:defRPr sz="245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1"/>
            <a:ext cx="4011085" cy="4691063"/>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CC699E7-C204-4032-B2D8-A919C19D550F}"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3898861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1"/>
            <a:ext cx="7315200" cy="566737"/>
          </a:xfrm>
        </p:spPr>
        <p:txBody>
          <a:bodyPr anchor="b"/>
          <a:lstStyle>
            <a:lvl1pPr algn="l">
              <a:defRPr sz="2458"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687"/>
            </a:lvl1pPr>
            <a:lvl2pPr marL="539346" indent="0">
              <a:buNone/>
              <a:defRPr sz="3277"/>
            </a:lvl2pPr>
            <a:lvl3pPr marL="1078694" indent="0">
              <a:buNone/>
              <a:defRPr sz="2868"/>
            </a:lvl3pPr>
            <a:lvl4pPr marL="1618039" indent="0">
              <a:buNone/>
              <a:defRPr sz="2458"/>
            </a:lvl4pPr>
            <a:lvl5pPr marL="2157387" indent="0">
              <a:buNone/>
              <a:defRPr sz="2458"/>
            </a:lvl5pPr>
            <a:lvl6pPr marL="2696733" indent="0">
              <a:buNone/>
              <a:defRPr sz="2458"/>
            </a:lvl6pPr>
            <a:lvl7pPr marL="3236081" indent="0">
              <a:buNone/>
              <a:defRPr sz="2458"/>
            </a:lvl7pPr>
            <a:lvl8pPr marL="3775427" indent="0">
              <a:buNone/>
              <a:defRPr sz="2458"/>
            </a:lvl8pPr>
            <a:lvl9pPr marL="4314774" indent="0">
              <a:buNone/>
              <a:defRPr sz="2458"/>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39"/>
            </a:lvl1pPr>
            <a:lvl2pPr marL="539346" indent="0">
              <a:buNone/>
              <a:defRPr sz="1434"/>
            </a:lvl2pPr>
            <a:lvl3pPr marL="1078694" indent="0">
              <a:buNone/>
              <a:defRPr sz="1229"/>
            </a:lvl3pPr>
            <a:lvl4pPr marL="1618039" indent="0">
              <a:buNone/>
              <a:defRPr sz="1024"/>
            </a:lvl4pPr>
            <a:lvl5pPr marL="2157387" indent="0">
              <a:buNone/>
              <a:defRPr sz="1024"/>
            </a:lvl5pPr>
            <a:lvl6pPr marL="2696733" indent="0">
              <a:buNone/>
              <a:defRPr sz="1024"/>
            </a:lvl6pPr>
            <a:lvl7pPr marL="3236081" indent="0">
              <a:buNone/>
              <a:defRPr sz="1024"/>
            </a:lvl7pPr>
            <a:lvl8pPr marL="3775427" indent="0">
              <a:buNone/>
              <a:defRPr sz="1024"/>
            </a:lvl8pPr>
            <a:lvl9pPr marL="4314774" indent="0">
              <a:buNone/>
              <a:defRPr sz="102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1D658C1-1CE1-4F45-86E6-89573321BA65}" type="datetime1">
              <a:rPr lang="zh-CN" altLang="en-US" smtClean="0"/>
              <a:pPr/>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1236548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2" y="274639"/>
            <a:ext cx="10972800" cy="1142999"/>
          </a:xfrm>
          <a:prstGeom prst="rect">
            <a:avLst/>
          </a:prstGeom>
        </p:spPr>
        <p:txBody>
          <a:bodyPr vert="horz" lIns="52660" tIns="26330" rIns="52660" bIns="2633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2" y="1600200"/>
            <a:ext cx="10972800" cy="4525962"/>
          </a:xfrm>
          <a:prstGeom prst="rect">
            <a:avLst/>
          </a:prstGeom>
        </p:spPr>
        <p:txBody>
          <a:bodyPr vert="horz" lIns="52660" tIns="26330" rIns="52660" bIns="2633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0"/>
            <a:ext cx="2844801" cy="365125"/>
          </a:xfrm>
          <a:prstGeom prst="rect">
            <a:avLst/>
          </a:prstGeom>
        </p:spPr>
        <p:txBody>
          <a:bodyPr vert="horz" lIns="52660" tIns="26330" rIns="52660" bIns="26330" rtlCol="0" anchor="ctr"/>
          <a:lstStyle>
            <a:lvl1pPr algn="l">
              <a:defRPr sz="1434">
                <a:solidFill>
                  <a:schemeClr val="tx1">
                    <a:tint val="75000"/>
                  </a:schemeClr>
                </a:solidFill>
              </a:defRPr>
            </a:lvl1pPr>
          </a:lstStyle>
          <a:p>
            <a:fld id="{0CAD1205-C49D-4F0D-A354-CA6642D38364}" type="datetime1">
              <a:rPr lang="zh-CN" altLang="en-US" smtClean="0"/>
              <a:pPr/>
              <a:t>2024/4/8</a:t>
            </a:fld>
            <a:endParaRPr lang="zh-CN" altLang="en-US"/>
          </a:p>
        </p:txBody>
      </p:sp>
      <p:sp>
        <p:nvSpPr>
          <p:cNvPr id="5" name="页脚占位符 4"/>
          <p:cNvSpPr>
            <a:spLocks noGrp="1"/>
          </p:cNvSpPr>
          <p:nvPr>
            <p:ph type="ftr" sz="quarter" idx="3"/>
          </p:nvPr>
        </p:nvSpPr>
        <p:spPr>
          <a:xfrm>
            <a:off x="4165602" y="6356350"/>
            <a:ext cx="3860800" cy="365125"/>
          </a:xfrm>
          <a:prstGeom prst="rect">
            <a:avLst/>
          </a:prstGeom>
        </p:spPr>
        <p:txBody>
          <a:bodyPr vert="horz" lIns="52660" tIns="26330" rIns="52660" bIns="26330" rtlCol="0" anchor="ctr"/>
          <a:lstStyle>
            <a:lvl1pPr algn="ctr">
              <a:defRPr sz="143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1" y="6356350"/>
            <a:ext cx="2844801" cy="365125"/>
          </a:xfrm>
          <a:prstGeom prst="rect">
            <a:avLst/>
          </a:prstGeom>
        </p:spPr>
        <p:txBody>
          <a:bodyPr vert="horz" lIns="52660" tIns="26330" rIns="52660" bIns="26330" rtlCol="0" anchor="ctr"/>
          <a:lstStyle>
            <a:lvl1pPr algn="r">
              <a:defRPr sz="1434">
                <a:solidFill>
                  <a:schemeClr val="tx1">
                    <a:tint val="75000"/>
                  </a:schemeClr>
                </a:solidFill>
              </a:defRPr>
            </a:lvl1pPr>
          </a:lstStyle>
          <a:p>
            <a:fld id="{C5C1623C-0059-494E-B184-63915177A0C5}" type="slidenum">
              <a:rPr lang="zh-CN" altLang="en-US" smtClean="0"/>
              <a:pPr/>
              <a:t>‹#›</a:t>
            </a:fld>
            <a:endParaRPr lang="zh-CN" altLang="en-US"/>
          </a:p>
        </p:txBody>
      </p:sp>
    </p:spTree>
    <p:extLst>
      <p:ext uri="{BB962C8B-B14F-4D97-AF65-F5344CB8AC3E}">
        <p14:creationId xmlns:p14="http://schemas.microsoft.com/office/powerpoint/2010/main" val="48851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1078694" rtl="0" eaLnBrk="1" latinLnBrk="0" hangingPunct="1">
        <a:spcBef>
          <a:spcPct val="0"/>
        </a:spcBef>
        <a:buNone/>
        <a:defRPr sz="5121" kern="1200">
          <a:solidFill>
            <a:schemeClr val="tx1"/>
          </a:solidFill>
          <a:latin typeface="+mj-lt"/>
          <a:ea typeface="+mj-ea"/>
          <a:cs typeface="+mj-cs"/>
        </a:defRPr>
      </a:lvl1pPr>
    </p:titleStyle>
    <p:bodyStyle>
      <a:lvl1pPr marL="404510" indent="-404510" algn="l" defTabSz="1078694" rtl="0" eaLnBrk="1" latinLnBrk="0" hangingPunct="1">
        <a:spcBef>
          <a:spcPct val="20000"/>
        </a:spcBef>
        <a:buFont typeface="Arial" pitchFamily="34" charset="0"/>
        <a:buChar char="•"/>
        <a:defRPr sz="3687" kern="1200">
          <a:solidFill>
            <a:schemeClr val="tx1"/>
          </a:solidFill>
          <a:latin typeface="+mn-lt"/>
          <a:ea typeface="+mn-ea"/>
          <a:cs typeface="+mn-cs"/>
        </a:defRPr>
      </a:lvl1pPr>
      <a:lvl2pPr marL="876439" indent="-337091" algn="l" defTabSz="1078694" rtl="0" eaLnBrk="1" latinLnBrk="0" hangingPunct="1">
        <a:spcBef>
          <a:spcPct val="20000"/>
        </a:spcBef>
        <a:buFont typeface="Arial" pitchFamily="34" charset="0"/>
        <a:buChar char="–"/>
        <a:defRPr sz="3277" kern="1200">
          <a:solidFill>
            <a:schemeClr val="tx1"/>
          </a:solidFill>
          <a:latin typeface="+mn-lt"/>
          <a:ea typeface="+mn-ea"/>
          <a:cs typeface="+mn-cs"/>
        </a:defRPr>
      </a:lvl2pPr>
      <a:lvl3pPr marL="1348367" indent="-269674" algn="l" defTabSz="1078694" rtl="0" eaLnBrk="1" latinLnBrk="0" hangingPunct="1">
        <a:spcBef>
          <a:spcPct val="20000"/>
        </a:spcBef>
        <a:buFont typeface="Arial" pitchFamily="34" charset="0"/>
        <a:buChar char="•"/>
        <a:defRPr sz="2868" kern="1200">
          <a:solidFill>
            <a:schemeClr val="tx1"/>
          </a:solidFill>
          <a:latin typeface="+mn-lt"/>
          <a:ea typeface="+mn-ea"/>
          <a:cs typeface="+mn-cs"/>
        </a:defRPr>
      </a:lvl3pPr>
      <a:lvl4pPr marL="1887713"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4pPr>
      <a:lvl5pPr marL="2427061"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5pPr>
      <a:lvl6pPr marL="2966407"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6pPr>
      <a:lvl7pPr marL="3505755"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7pPr>
      <a:lvl8pPr marL="4045100"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8pPr>
      <a:lvl9pPr marL="4584448" indent="-269674" algn="l" defTabSz="1078694" rtl="0" eaLnBrk="1" latinLnBrk="0" hangingPunct="1">
        <a:spcBef>
          <a:spcPct val="20000"/>
        </a:spcBef>
        <a:buFont typeface="Arial" pitchFamily="34" charset="0"/>
        <a:buChar char="•"/>
        <a:defRPr sz="2458" kern="1200">
          <a:solidFill>
            <a:schemeClr val="tx1"/>
          </a:solidFill>
          <a:latin typeface="+mn-lt"/>
          <a:ea typeface="+mn-ea"/>
          <a:cs typeface="+mn-cs"/>
        </a:defRPr>
      </a:lvl9pPr>
    </p:bodyStyle>
    <p:otherStyle>
      <a:defPPr>
        <a:defRPr lang="zh-CN"/>
      </a:defPPr>
      <a:lvl1pPr marL="0" algn="l" defTabSz="1078694" rtl="0" eaLnBrk="1" latinLnBrk="0" hangingPunct="1">
        <a:defRPr sz="2048" kern="1200">
          <a:solidFill>
            <a:schemeClr val="tx1"/>
          </a:solidFill>
          <a:latin typeface="+mn-lt"/>
          <a:ea typeface="+mn-ea"/>
          <a:cs typeface="+mn-cs"/>
        </a:defRPr>
      </a:lvl1pPr>
      <a:lvl2pPr marL="539346" algn="l" defTabSz="1078694" rtl="0" eaLnBrk="1" latinLnBrk="0" hangingPunct="1">
        <a:defRPr sz="2048" kern="1200">
          <a:solidFill>
            <a:schemeClr val="tx1"/>
          </a:solidFill>
          <a:latin typeface="+mn-lt"/>
          <a:ea typeface="+mn-ea"/>
          <a:cs typeface="+mn-cs"/>
        </a:defRPr>
      </a:lvl2pPr>
      <a:lvl3pPr marL="1078694" algn="l" defTabSz="1078694" rtl="0" eaLnBrk="1" latinLnBrk="0" hangingPunct="1">
        <a:defRPr sz="2048" kern="1200">
          <a:solidFill>
            <a:schemeClr val="tx1"/>
          </a:solidFill>
          <a:latin typeface="+mn-lt"/>
          <a:ea typeface="+mn-ea"/>
          <a:cs typeface="+mn-cs"/>
        </a:defRPr>
      </a:lvl3pPr>
      <a:lvl4pPr marL="1618039" algn="l" defTabSz="1078694" rtl="0" eaLnBrk="1" latinLnBrk="0" hangingPunct="1">
        <a:defRPr sz="2048" kern="1200">
          <a:solidFill>
            <a:schemeClr val="tx1"/>
          </a:solidFill>
          <a:latin typeface="+mn-lt"/>
          <a:ea typeface="+mn-ea"/>
          <a:cs typeface="+mn-cs"/>
        </a:defRPr>
      </a:lvl4pPr>
      <a:lvl5pPr marL="2157387" algn="l" defTabSz="1078694" rtl="0" eaLnBrk="1" latinLnBrk="0" hangingPunct="1">
        <a:defRPr sz="2048" kern="1200">
          <a:solidFill>
            <a:schemeClr val="tx1"/>
          </a:solidFill>
          <a:latin typeface="+mn-lt"/>
          <a:ea typeface="+mn-ea"/>
          <a:cs typeface="+mn-cs"/>
        </a:defRPr>
      </a:lvl5pPr>
      <a:lvl6pPr marL="2696733" algn="l" defTabSz="1078694" rtl="0" eaLnBrk="1" latinLnBrk="0" hangingPunct="1">
        <a:defRPr sz="2048" kern="1200">
          <a:solidFill>
            <a:schemeClr val="tx1"/>
          </a:solidFill>
          <a:latin typeface="+mn-lt"/>
          <a:ea typeface="+mn-ea"/>
          <a:cs typeface="+mn-cs"/>
        </a:defRPr>
      </a:lvl6pPr>
      <a:lvl7pPr marL="3236081" algn="l" defTabSz="1078694" rtl="0" eaLnBrk="1" latinLnBrk="0" hangingPunct="1">
        <a:defRPr sz="2048" kern="1200">
          <a:solidFill>
            <a:schemeClr val="tx1"/>
          </a:solidFill>
          <a:latin typeface="+mn-lt"/>
          <a:ea typeface="+mn-ea"/>
          <a:cs typeface="+mn-cs"/>
        </a:defRPr>
      </a:lvl7pPr>
      <a:lvl8pPr marL="3775427" algn="l" defTabSz="1078694" rtl="0" eaLnBrk="1" latinLnBrk="0" hangingPunct="1">
        <a:defRPr sz="2048" kern="1200">
          <a:solidFill>
            <a:schemeClr val="tx1"/>
          </a:solidFill>
          <a:latin typeface="+mn-lt"/>
          <a:ea typeface="+mn-ea"/>
          <a:cs typeface="+mn-cs"/>
        </a:defRPr>
      </a:lvl8pPr>
      <a:lvl9pPr marL="4314774" algn="l" defTabSz="1078694" rtl="0" eaLnBrk="1" latinLnBrk="0" hangingPunct="1">
        <a:defRPr sz="20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ARPAN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an_Francisco_Bay_Are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dirty="0"/>
              <a:t>第</a:t>
            </a:r>
            <a:r>
              <a:rPr lang="en-US" altLang="zh-CN" b="1" dirty="0"/>
              <a:t>5</a:t>
            </a:r>
            <a:r>
              <a:rPr lang="zh-CN" altLang="en-US" b="1" dirty="0"/>
              <a:t>章 信息技术带来的社会影响</a:t>
            </a:r>
            <a:endParaRPr lang="zh-CN" altLang="en-US" b="1" dirty="0">
              <a:solidFill>
                <a:srgbClr val="0000FF"/>
              </a:solidFill>
            </a:endParaRPr>
          </a:p>
        </p:txBody>
      </p:sp>
      <p:sp>
        <p:nvSpPr>
          <p:cNvPr id="3" name="副标题 2"/>
          <p:cNvSpPr>
            <a:spLocks noGrp="1"/>
          </p:cNvSpPr>
          <p:nvPr>
            <p:ph type="subTitle" idx="1"/>
          </p:nvPr>
        </p:nvSpPr>
        <p:spPr/>
        <p:txBody>
          <a:bodyPr>
            <a:normAutofit/>
          </a:bodyPr>
          <a:lstStyle/>
          <a:p>
            <a:endParaRPr lang="en-US" altLang="zh-CN" sz="2868" b="1" dirty="0">
              <a:solidFill>
                <a:schemeClr val="tx1"/>
              </a:solidFill>
            </a:endParaRPr>
          </a:p>
          <a:p>
            <a:r>
              <a:rPr lang="zh-CN" altLang="en-US" sz="2868" b="1" dirty="0">
                <a:solidFill>
                  <a:schemeClr val="tx1"/>
                </a:solidFill>
              </a:rPr>
              <a:t>深大计软计算机伦理课题组</a:t>
            </a:r>
            <a:endParaRPr lang="en-HK" altLang="zh-CN" sz="2868" b="1" dirty="0">
              <a:solidFill>
                <a:schemeClr val="tx1"/>
              </a:solidFill>
            </a:endParaRPr>
          </a:p>
          <a:p>
            <a:r>
              <a:rPr lang="en-US" altLang="zh-CN" sz="2868" b="1" dirty="0">
                <a:solidFill>
                  <a:schemeClr val="tx1"/>
                </a:solidFill>
              </a:rPr>
              <a:t>2024.4</a:t>
            </a:r>
            <a:endParaRPr lang="zh-CN" altLang="en-US" sz="2868" b="1" dirty="0">
              <a:solidFill>
                <a:schemeClr val="tx1"/>
              </a:solidFill>
            </a:endParaRPr>
          </a:p>
        </p:txBody>
      </p:sp>
      <p:sp>
        <p:nvSpPr>
          <p:cNvPr id="4" name="灯片编号占位符 3"/>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a:t>
            </a:fld>
            <a:endParaRPr lang="zh-CN" altLang="en-US">
              <a:solidFill>
                <a:prstClr val="black">
                  <a:tint val="75000"/>
                </a:prstClr>
              </a:solidFill>
              <a:latin typeface="Calibri"/>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t>网络经济学理论指出，以因特网为特征的</a:t>
            </a:r>
            <a:r>
              <a:rPr lang="zh-CN" altLang="en-US" sz="2458" dirty="0">
                <a:solidFill>
                  <a:srgbClr val="FF0000"/>
                </a:solidFill>
              </a:rPr>
              <a:t>网络经济发展具有“双拐点现象”</a:t>
            </a:r>
            <a:endParaRPr lang="en-HK" altLang="zh-CN" sz="2458" dirty="0"/>
          </a:p>
          <a:p>
            <a:pPr lvl="1"/>
            <a:r>
              <a:rPr lang="zh-CN" altLang="en-US" sz="2048" dirty="0"/>
              <a:t>经济的增长有第一个临界点和第二个临界点</a:t>
            </a:r>
            <a:endParaRPr lang="en-HK" altLang="zh-CN" sz="2048" dirty="0"/>
          </a:p>
          <a:p>
            <a:pPr lvl="1"/>
            <a:r>
              <a:rPr lang="zh-CN" altLang="en-US" sz="2048" dirty="0"/>
              <a:t>只有达到第一个临界点，才可能有爆发性的增长</a:t>
            </a:r>
            <a:endParaRPr lang="en-HK" altLang="zh-CN" sz="2048" dirty="0"/>
          </a:p>
          <a:p>
            <a:pPr lvl="1"/>
            <a:r>
              <a:rPr lang="zh-CN" altLang="en-US" sz="2048" dirty="0"/>
              <a:t>到第二个临界点的时候，增长会开始缓慢下来</a:t>
            </a:r>
            <a:endParaRPr lang="en-US" altLang="zh-CN" sz="2048" dirty="0"/>
          </a:p>
          <a:p>
            <a:pPr lvl="1"/>
            <a:r>
              <a:rPr lang="zh-CN" altLang="en-US" sz="2458" dirty="0"/>
              <a:t>例：深圳市的信息化建设</a:t>
            </a:r>
            <a:endParaRPr lang="en-US" altLang="zh-CN" sz="2458" dirty="0"/>
          </a:p>
          <a:p>
            <a:endParaRPr lang="en-US" altLang="zh-CN" sz="2458" dirty="0"/>
          </a:p>
          <a:p>
            <a:r>
              <a:rPr lang="zh-CN" altLang="en-US" sz="2458" dirty="0">
                <a:solidFill>
                  <a:srgbClr val="0000FF"/>
                </a:solidFill>
              </a:rPr>
              <a:t>全球的舆论压力</a:t>
            </a:r>
            <a:r>
              <a:rPr lang="zh-CN" altLang="en-US" sz="2458" dirty="0"/>
              <a:t>可以对</a:t>
            </a:r>
            <a:r>
              <a:rPr lang="zh-CN" altLang="en-US" sz="2458" dirty="0">
                <a:solidFill>
                  <a:srgbClr val="FF0000"/>
                </a:solidFill>
              </a:rPr>
              <a:t>现实社会生活</a:t>
            </a:r>
            <a:r>
              <a:rPr lang="zh-CN" altLang="en-US" sz="2458" dirty="0"/>
              <a:t>和</a:t>
            </a:r>
            <a:r>
              <a:rPr lang="zh-CN" altLang="en-US" sz="2458" dirty="0">
                <a:solidFill>
                  <a:srgbClr val="FF0000"/>
                </a:solidFill>
              </a:rPr>
              <a:t>虚拟社区</a:t>
            </a:r>
            <a:r>
              <a:rPr lang="zh-CN" altLang="en-US" sz="2458" dirty="0"/>
              <a:t>里的事态发展产生巨大影响</a:t>
            </a:r>
            <a:endParaRPr lang="en-US" altLang="zh-CN" sz="2458" dirty="0"/>
          </a:p>
          <a:p>
            <a:endParaRPr lang="en-US" altLang="zh-CN" sz="2458" dirty="0"/>
          </a:p>
          <a:p>
            <a:r>
              <a:rPr lang="zh-CN" altLang="en-US" sz="2458" dirty="0">
                <a:solidFill>
                  <a:srgbClr val="0000FF"/>
                </a:solidFill>
              </a:rPr>
              <a:t>信息流</a:t>
            </a:r>
            <a:r>
              <a:rPr lang="zh-CN" altLang="en-US" sz="2458" dirty="0"/>
              <a:t>能够引导、带动社会的</a:t>
            </a:r>
            <a:r>
              <a:rPr lang="zh-CN" altLang="en-US" sz="2458" dirty="0">
                <a:solidFill>
                  <a:srgbClr val="0000FF"/>
                </a:solidFill>
              </a:rPr>
              <a:t>物质流</a:t>
            </a:r>
            <a:r>
              <a:rPr lang="zh-CN" altLang="en-US" sz="2458" dirty="0"/>
              <a:t>和</a:t>
            </a:r>
            <a:r>
              <a:rPr lang="zh-CN" altLang="en-US" sz="2458" dirty="0">
                <a:solidFill>
                  <a:srgbClr val="0000FF"/>
                </a:solidFill>
              </a:rPr>
              <a:t>资金流</a:t>
            </a:r>
            <a:r>
              <a:rPr lang="zh-CN" altLang="en-US" sz="2458" dirty="0"/>
              <a:t>的流向和流量</a:t>
            </a:r>
            <a:endParaRPr lang="en-US" altLang="zh-CN" sz="2458" dirty="0"/>
          </a:p>
          <a:p>
            <a:pPr lvl="1"/>
            <a:r>
              <a:rPr lang="zh-CN" altLang="en-US" sz="2048" dirty="0">
                <a:solidFill>
                  <a:srgbClr val="0000FF"/>
                </a:solidFill>
              </a:rPr>
              <a:t>例：</a:t>
            </a:r>
            <a:r>
              <a:rPr lang="zh-CN" altLang="en-US" sz="2048" dirty="0"/>
              <a:t>面向</a:t>
            </a:r>
            <a:r>
              <a:rPr lang="zh-CN" altLang="en-US" sz="2048" dirty="0">
                <a:solidFill>
                  <a:srgbClr val="0000FF"/>
                </a:solidFill>
              </a:rPr>
              <a:t>电子商务</a:t>
            </a:r>
            <a:r>
              <a:rPr lang="zh-CN" altLang="en-US" sz="2048" dirty="0"/>
              <a:t>的流量、在线交易、物流等</a:t>
            </a:r>
            <a:endParaRPr lang="en-US" altLang="zh-CN" sz="204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5.1.3 </a:t>
            </a:r>
            <a:r>
              <a:rPr lang="zh-CN" altLang="en-US" sz="4097" b="1" dirty="0">
                <a:solidFill>
                  <a:schemeClr val="bg1"/>
                </a:solidFill>
              </a:rPr>
              <a:t>信息技术与可持续发展</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10</a:t>
            </a:fld>
            <a:endParaRPr lang="zh-CN" altLang="en-US">
              <a:solidFill>
                <a:prstClr val="black">
                  <a:tint val="75000"/>
                </a:prstClr>
              </a:solidFill>
              <a:latin typeface="Calibri"/>
              <a:ea typeface="宋体" panose="02010600030101010101" pitchFamily="2" charset="-122"/>
            </a:endParaRPr>
          </a:p>
        </p:txBody>
      </p:sp>
      <p:pic>
        <p:nvPicPr>
          <p:cNvPr id="6" name="图片 5">
            <a:extLst>
              <a:ext uri="{FF2B5EF4-FFF2-40B4-BE49-F238E27FC236}">
                <a16:creationId xmlns:a16="http://schemas.microsoft.com/office/drawing/2014/main" id="{442D0D80-586D-69D2-C20A-B9BE1B9E7793}"/>
              </a:ext>
            </a:extLst>
          </p:cNvPr>
          <p:cNvPicPr>
            <a:picLocks noChangeAspect="1"/>
          </p:cNvPicPr>
          <p:nvPr/>
        </p:nvPicPr>
        <p:blipFill>
          <a:blip r:embed="rId3"/>
          <a:stretch>
            <a:fillRect/>
          </a:stretch>
        </p:blipFill>
        <p:spPr>
          <a:xfrm>
            <a:off x="7124700" y="2288599"/>
            <a:ext cx="4243907" cy="1485900"/>
          </a:xfrm>
          <a:prstGeom prst="rect">
            <a:avLst/>
          </a:prstGeom>
        </p:spPr>
      </p:pic>
      <p:sp>
        <p:nvSpPr>
          <p:cNvPr id="7" name="文本框 6">
            <a:extLst>
              <a:ext uri="{FF2B5EF4-FFF2-40B4-BE49-F238E27FC236}">
                <a16:creationId xmlns:a16="http://schemas.microsoft.com/office/drawing/2014/main" id="{32351A10-0B4D-BB87-1F0E-F8EFB8BF541A}"/>
              </a:ext>
            </a:extLst>
          </p:cNvPr>
          <p:cNvSpPr txBox="1"/>
          <p:nvPr/>
        </p:nvSpPr>
        <p:spPr>
          <a:xfrm>
            <a:off x="7362824" y="2198720"/>
            <a:ext cx="3564457" cy="646331"/>
          </a:xfrm>
          <a:prstGeom prst="rect">
            <a:avLst/>
          </a:prstGeom>
          <a:solidFill>
            <a:srgbClr val="FFFF00"/>
          </a:solidFill>
        </p:spPr>
        <p:txBody>
          <a:bodyPr wrap="square" rtlCol="0">
            <a:spAutoFit/>
          </a:bodyPr>
          <a:lstStyle/>
          <a:p>
            <a:r>
              <a:rPr kumimoji="1" lang="zh-CN" altLang="en-US" dirty="0"/>
              <a:t>拐点的数学定义是：凸弧与凹弧的连接处</a:t>
            </a:r>
          </a:p>
        </p:txBody>
      </p:sp>
    </p:spTree>
    <p:extLst>
      <p:ext uri="{BB962C8B-B14F-4D97-AF65-F5344CB8AC3E}">
        <p14:creationId xmlns:p14="http://schemas.microsoft.com/office/powerpoint/2010/main" val="208762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5.1 </a:t>
            </a:r>
            <a:r>
              <a:rPr lang="zh-CN" altLang="en-US" sz="2458" dirty="0">
                <a:solidFill>
                  <a:prstClr val="black"/>
                </a:solidFill>
                <a:latin typeface="微软雅黑" panose="020B0503020204020204" pitchFamily="34" charset="-122"/>
                <a:ea typeface="微软雅黑" panose="020B0503020204020204" pitchFamily="34" charset="-122"/>
              </a:rPr>
              <a:t>信息技术与国家现代化</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srgbClr val="FF0000"/>
                </a:solidFill>
                <a:latin typeface="微软雅黑" panose="020B0503020204020204" pitchFamily="34" charset="-122"/>
                <a:ea typeface="微软雅黑" panose="020B0503020204020204" pitchFamily="34" charset="-122"/>
              </a:rPr>
              <a:t>5.2 </a:t>
            </a:r>
            <a:r>
              <a:rPr lang="zh-CN" altLang="en-US" sz="2458" dirty="0">
                <a:solidFill>
                  <a:srgbClr val="FF0000"/>
                </a:solidFill>
                <a:latin typeface="微软雅黑" panose="020B0503020204020204" pitchFamily="34" charset="-122"/>
                <a:ea typeface="微软雅黑" panose="020B0503020204020204" pitchFamily="34" charset="-122"/>
              </a:rPr>
              <a:t>因特网的使用对社会的影响</a:t>
            </a:r>
            <a:endParaRPr lang="en-US" altLang="zh-CN" sz="245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5.2.1 </a:t>
            </a:r>
            <a:r>
              <a:rPr lang="zh-CN" altLang="en-US" sz="2048" dirty="0">
                <a:solidFill>
                  <a:srgbClr val="FF0000"/>
                </a:solidFill>
                <a:latin typeface="微软雅黑" panose="020B0503020204020204" pitchFamily="34" charset="-122"/>
                <a:ea typeface="微软雅黑" panose="020B0503020204020204" pitchFamily="34" charset="-122"/>
              </a:rPr>
              <a:t>因特网的成长</a:t>
            </a:r>
            <a:endParaRPr lang="en-US" altLang="zh-CN" sz="204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5.2.2 </a:t>
            </a:r>
            <a:r>
              <a:rPr lang="zh-CN" altLang="en-US" sz="2048" dirty="0">
                <a:solidFill>
                  <a:srgbClr val="FF0000"/>
                </a:solidFill>
                <a:latin typeface="微软雅黑" panose="020B0503020204020204" pitchFamily="34" charset="-122"/>
                <a:ea typeface="微软雅黑" panose="020B0503020204020204" pitchFamily="34" charset="-122"/>
              </a:rPr>
              <a:t>因特网的访问</a:t>
            </a:r>
            <a:endParaRPr lang="en-US" altLang="zh-CN" sz="204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5.2.3 </a:t>
            </a:r>
            <a:r>
              <a:rPr lang="zh-CN" altLang="en-US" sz="2048" dirty="0">
                <a:solidFill>
                  <a:srgbClr val="FF0000"/>
                </a:solidFill>
                <a:latin typeface="微软雅黑" panose="020B0503020204020204" pitchFamily="34" charset="-122"/>
                <a:ea typeface="微软雅黑" panose="020B0503020204020204" pitchFamily="34" charset="-122"/>
              </a:rPr>
              <a:t>因特网与社会问题</a:t>
            </a:r>
            <a:endParaRPr lang="en-US" altLang="zh-CN" sz="204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5.2.4 </a:t>
            </a:r>
            <a:r>
              <a:rPr lang="zh-CN" altLang="en-US" sz="2048" dirty="0">
                <a:solidFill>
                  <a:srgbClr val="FF0000"/>
                </a:solidFill>
                <a:latin typeface="微软雅黑" panose="020B0503020204020204" pitchFamily="34" charset="-122"/>
                <a:ea typeface="微软雅黑" panose="020B0503020204020204" pitchFamily="34" charset="-122"/>
              </a:rPr>
              <a:t>因特网与文化</a:t>
            </a:r>
            <a:endParaRPr lang="en-US" altLang="zh-CN" sz="2048" dirty="0">
              <a:solidFill>
                <a:srgbClr val="FF0000"/>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5.3 </a:t>
            </a:r>
            <a:r>
              <a:rPr lang="zh-CN" altLang="en-US" sz="2458" dirty="0">
                <a:solidFill>
                  <a:prstClr val="black"/>
                </a:solidFill>
                <a:latin typeface="微软雅黑" panose="020B0503020204020204" pitchFamily="34" charset="-122"/>
                <a:ea typeface="微软雅黑" panose="020B0503020204020204" pitchFamily="34" charset="-122"/>
              </a:rPr>
              <a:t>全球化问题</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91543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en-US" altLang="zh-CN" sz="2458" dirty="0"/>
              <a:t>Internet</a:t>
            </a:r>
            <a:r>
              <a:rPr lang="zh-CN" altLang="en-US" sz="2458" dirty="0"/>
              <a:t>发展简史 </a:t>
            </a:r>
            <a:r>
              <a:rPr lang="en-US" altLang="zh-CN" sz="2458" dirty="0"/>
              <a:t>(1/3)</a:t>
            </a:r>
          </a:p>
          <a:p>
            <a:pPr lvl="1"/>
            <a:r>
              <a:rPr lang="zh-CN" altLang="en-US" sz="2458" dirty="0"/>
              <a:t>前身叫</a:t>
            </a:r>
            <a:r>
              <a:rPr lang="en-US" altLang="zh-CN" sz="2458" dirty="0">
                <a:solidFill>
                  <a:srgbClr val="FF0000"/>
                </a:solidFill>
              </a:rPr>
              <a:t>ARPANET</a:t>
            </a:r>
            <a:endParaRPr lang="en-US" altLang="zh-CN" sz="2458" dirty="0"/>
          </a:p>
          <a:p>
            <a:pPr lvl="1"/>
            <a:r>
              <a:rPr lang="en-US" altLang="zh-CN" sz="2458" dirty="0">
                <a:solidFill>
                  <a:srgbClr val="FF0000"/>
                </a:solidFill>
              </a:rPr>
              <a:t>20</a:t>
            </a:r>
            <a:r>
              <a:rPr lang="zh-CN" altLang="en-US" sz="2458" dirty="0">
                <a:solidFill>
                  <a:srgbClr val="FF0000"/>
                </a:solidFill>
              </a:rPr>
              <a:t>世纪</a:t>
            </a:r>
            <a:r>
              <a:rPr lang="en-US" altLang="zh-CN" sz="2458" dirty="0">
                <a:solidFill>
                  <a:srgbClr val="FF0000"/>
                </a:solidFill>
              </a:rPr>
              <a:t>60</a:t>
            </a:r>
            <a:r>
              <a:rPr lang="zh-CN" altLang="en-US" sz="2458" dirty="0">
                <a:solidFill>
                  <a:srgbClr val="FF0000"/>
                </a:solidFill>
              </a:rPr>
              <a:t>年代</a:t>
            </a:r>
            <a:r>
              <a:rPr lang="zh-CN" altLang="en-US" sz="2458" dirty="0"/>
              <a:t>，由美国</a:t>
            </a:r>
            <a:r>
              <a:rPr lang="en-US" altLang="zh-CN" sz="2458" dirty="0"/>
              <a:t>DARPA</a:t>
            </a:r>
            <a:r>
              <a:rPr lang="zh-CN" altLang="en-US" sz="2458" dirty="0"/>
              <a:t>（</a:t>
            </a:r>
            <a:r>
              <a:rPr lang="en-US" altLang="zh-CN" sz="2458" dirty="0"/>
              <a:t>Defense Advanced Research Projects Agency</a:t>
            </a:r>
            <a:r>
              <a:rPr lang="zh-CN" altLang="en-US" sz="2458" dirty="0"/>
              <a:t>）提供经费，联合计算机公司和大学共同研制而发展起来</a:t>
            </a:r>
            <a:endParaRPr lang="en-US" altLang="zh-CN" sz="2458" dirty="0"/>
          </a:p>
          <a:p>
            <a:pPr lvl="1"/>
            <a:r>
              <a:rPr lang="en-US" altLang="zh-CN" sz="2458" dirty="0"/>
              <a:t>ARPANET</a:t>
            </a:r>
            <a:r>
              <a:rPr lang="zh-CN" altLang="en-US" sz="2458" dirty="0"/>
              <a:t>在技术上的一个重大贡献是</a:t>
            </a:r>
            <a:r>
              <a:rPr lang="en-US" altLang="zh-CN" sz="2458" dirty="0">
                <a:solidFill>
                  <a:srgbClr val="FF0000"/>
                </a:solidFill>
              </a:rPr>
              <a:t>TCP/IP</a:t>
            </a:r>
            <a:r>
              <a:rPr lang="zh-CN" altLang="en-US" sz="2458" dirty="0">
                <a:solidFill>
                  <a:srgbClr val="FF0000"/>
                </a:solidFill>
              </a:rPr>
              <a:t>协议簇</a:t>
            </a:r>
            <a:r>
              <a:rPr lang="zh-CN" altLang="en-US" sz="2458" dirty="0"/>
              <a:t>的开发和利用</a:t>
            </a:r>
            <a:endParaRPr lang="en-US" altLang="zh-CN" sz="2458" dirty="0"/>
          </a:p>
          <a:p>
            <a:pPr lvl="1"/>
            <a:endParaRPr lang="en-US" altLang="zh-CN" sz="2048" dirty="0"/>
          </a:p>
          <a:p>
            <a:pPr lvl="1"/>
            <a:r>
              <a:rPr lang="en-US" altLang="zh-CN" sz="1639" dirty="0">
                <a:hlinkClick r:id="rId3"/>
              </a:rPr>
              <a:t>https://en.wikipedia.org/wiki/ARPANET</a:t>
            </a:r>
            <a:r>
              <a:rPr lang="en-US" altLang="zh-CN" sz="1639" dirty="0"/>
              <a:t> </a:t>
            </a:r>
          </a:p>
          <a:p>
            <a:pPr lvl="1"/>
            <a:endParaRPr lang="en-US" altLang="zh-CN" sz="1639"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5.2.1 </a:t>
            </a:r>
            <a:r>
              <a:rPr lang="zh-CN" altLang="en-US" sz="4097" b="1" dirty="0">
                <a:solidFill>
                  <a:schemeClr val="bg1"/>
                </a:solidFill>
              </a:rPr>
              <a:t>因特网的成长</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60094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en-US" altLang="zh-CN" sz="2458" dirty="0"/>
              <a:t>Internet</a:t>
            </a:r>
            <a:r>
              <a:rPr lang="zh-CN" altLang="en-US" sz="2458" dirty="0"/>
              <a:t>发展简史 </a:t>
            </a:r>
            <a:r>
              <a:rPr lang="en-US" altLang="zh-CN" sz="2458" dirty="0"/>
              <a:t>(2/3)</a:t>
            </a:r>
          </a:p>
          <a:p>
            <a:pPr lvl="1"/>
            <a:r>
              <a:rPr lang="en-US" altLang="zh-CN" sz="2458" dirty="0"/>
              <a:t>1983</a:t>
            </a:r>
            <a:r>
              <a:rPr lang="zh-CN" altLang="en-US" sz="2458" dirty="0"/>
              <a:t>年，</a:t>
            </a:r>
            <a:r>
              <a:rPr lang="en-US" altLang="zh-CN" sz="2458" dirty="0"/>
              <a:t>ARPANET</a:t>
            </a:r>
            <a:r>
              <a:rPr lang="zh-CN" altLang="en-US" sz="2458" dirty="0"/>
              <a:t>分解为两部分，</a:t>
            </a:r>
            <a:r>
              <a:rPr lang="en-US" altLang="zh-CN" sz="2458" dirty="0">
                <a:solidFill>
                  <a:srgbClr val="FF0000"/>
                </a:solidFill>
              </a:rPr>
              <a:t>ARPANET</a:t>
            </a:r>
            <a:r>
              <a:rPr lang="zh-CN" altLang="en-US" sz="2458" dirty="0"/>
              <a:t>和纯军事用的</a:t>
            </a:r>
            <a:r>
              <a:rPr lang="en-US" altLang="zh-CN" sz="2458" dirty="0">
                <a:solidFill>
                  <a:srgbClr val="FF0000"/>
                </a:solidFill>
              </a:rPr>
              <a:t>MILNET</a:t>
            </a:r>
          </a:p>
          <a:p>
            <a:pPr lvl="1"/>
            <a:endParaRPr lang="en-US" altLang="zh-CN" sz="2458" b="1" u="sng" dirty="0">
              <a:solidFill>
                <a:srgbClr val="FF0000"/>
              </a:solidFill>
            </a:endParaRPr>
          </a:p>
          <a:p>
            <a:pPr lvl="1"/>
            <a:r>
              <a:rPr lang="en-US" altLang="zh-CN" sz="2458" dirty="0" err="1">
                <a:solidFill>
                  <a:srgbClr val="FF0000"/>
                </a:solidFill>
              </a:rPr>
              <a:t>NSFNet</a:t>
            </a:r>
            <a:r>
              <a:rPr lang="zh-CN" altLang="en-US" sz="2458" dirty="0"/>
              <a:t>：</a:t>
            </a:r>
            <a:r>
              <a:rPr lang="en-US" altLang="zh-CN" sz="2458" dirty="0"/>
              <a:t>NSF</a:t>
            </a:r>
            <a:r>
              <a:rPr lang="zh-CN" altLang="en-US" sz="2458" dirty="0"/>
              <a:t>（</a:t>
            </a:r>
            <a:r>
              <a:rPr lang="en-US" altLang="zh-CN" sz="2458" dirty="0"/>
              <a:t>National Science Foundation</a:t>
            </a:r>
            <a:r>
              <a:rPr lang="zh-CN" altLang="en-US" sz="2458" dirty="0"/>
              <a:t>）在全美国建立了按地区划分的计算机广域网并将这些地区网络和超级计算中心互联起来</a:t>
            </a:r>
            <a:endParaRPr lang="en-US" altLang="zh-CN" sz="2458" dirty="0"/>
          </a:p>
          <a:p>
            <a:pPr lvl="1"/>
            <a:r>
              <a:rPr lang="en-US" altLang="zh-CN" sz="2458" dirty="0"/>
              <a:t>1990</a:t>
            </a:r>
            <a:r>
              <a:rPr lang="zh-CN" altLang="en-US" sz="2458" dirty="0"/>
              <a:t>年</a:t>
            </a:r>
            <a:r>
              <a:rPr lang="en-US" altLang="zh-CN" sz="2458" dirty="0"/>
              <a:t>6</a:t>
            </a:r>
            <a:r>
              <a:rPr lang="zh-CN" altLang="en-US" sz="2458" dirty="0"/>
              <a:t>月，</a:t>
            </a:r>
            <a:r>
              <a:rPr lang="en-US" altLang="zh-CN" sz="2458" dirty="0" err="1"/>
              <a:t>NSFNet</a:t>
            </a:r>
            <a:r>
              <a:rPr lang="zh-CN" altLang="en-US" sz="2458" dirty="0"/>
              <a:t>彻底取代了</a:t>
            </a:r>
            <a:r>
              <a:rPr lang="en-US" altLang="zh-CN" sz="2458" dirty="0"/>
              <a:t>ARPANET</a:t>
            </a:r>
            <a:r>
              <a:rPr lang="zh-CN" altLang="en-US" sz="2458" dirty="0"/>
              <a:t>而成为</a:t>
            </a:r>
            <a:r>
              <a:rPr lang="en-US" altLang="zh-CN" sz="2458" dirty="0"/>
              <a:t>Internet</a:t>
            </a:r>
            <a:r>
              <a:rPr lang="zh-CN" altLang="en-US" sz="2458" dirty="0"/>
              <a:t>的主干网</a:t>
            </a:r>
            <a:endParaRPr lang="en-US" altLang="zh-CN" sz="2458" dirty="0"/>
          </a:p>
          <a:p>
            <a:pPr lvl="1"/>
            <a:r>
              <a:rPr lang="en-US" altLang="zh-CN" sz="2458" dirty="0" err="1"/>
              <a:t>NSFNet</a:t>
            </a:r>
            <a:r>
              <a:rPr lang="zh-CN" altLang="en-US" sz="2458" dirty="0"/>
              <a:t>对</a:t>
            </a:r>
            <a:r>
              <a:rPr lang="en-US" altLang="zh-CN" sz="2458" dirty="0"/>
              <a:t>Internet</a:t>
            </a:r>
            <a:r>
              <a:rPr lang="zh-CN" altLang="en-US" sz="2458" dirty="0"/>
              <a:t>的最大贡献是使</a:t>
            </a:r>
            <a:r>
              <a:rPr lang="en-US" altLang="zh-CN" sz="2458" dirty="0"/>
              <a:t>Internet</a:t>
            </a:r>
            <a:r>
              <a:rPr lang="zh-CN" altLang="en-US" sz="2458" dirty="0">
                <a:solidFill>
                  <a:srgbClr val="FF0000"/>
                </a:solidFill>
              </a:rPr>
              <a:t>向全社会开放</a:t>
            </a:r>
            <a:endParaRPr lang="en-US" altLang="zh-CN" sz="2458" dirty="0">
              <a:solidFill>
                <a:srgbClr val="FF0000"/>
              </a:solidFill>
            </a:endParaRPr>
          </a:p>
          <a:p>
            <a:pPr lvl="1"/>
            <a:endParaRPr lang="en-US" altLang="zh-CN" sz="2458" dirty="0"/>
          </a:p>
          <a:p>
            <a:pPr lvl="1"/>
            <a:endParaRPr lang="en-US" altLang="zh-CN" sz="204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5.2.1 </a:t>
            </a:r>
            <a:r>
              <a:rPr lang="zh-CN" altLang="en-US" sz="4097" b="1" dirty="0">
                <a:solidFill>
                  <a:schemeClr val="bg1"/>
                </a:solidFill>
              </a:rPr>
              <a:t>因特网的成长</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650807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en-US" altLang="zh-CN" sz="2458" dirty="0"/>
              <a:t>Internet</a:t>
            </a:r>
            <a:r>
              <a:rPr lang="zh-CN" altLang="en-US" sz="2458" dirty="0"/>
              <a:t>发展简史 </a:t>
            </a:r>
            <a:r>
              <a:rPr lang="en-US" altLang="zh-CN" sz="2458" dirty="0"/>
              <a:t>(3/3)</a:t>
            </a:r>
          </a:p>
          <a:p>
            <a:pPr lvl="1"/>
            <a:r>
              <a:rPr lang="en-US" altLang="zh-CN" sz="2458" dirty="0"/>
              <a:t>20</a:t>
            </a:r>
            <a:r>
              <a:rPr lang="zh-CN" altLang="en-US" sz="2458" dirty="0"/>
              <a:t>世纪</a:t>
            </a:r>
            <a:r>
              <a:rPr lang="en-US" altLang="zh-CN" sz="2458" dirty="0"/>
              <a:t>90</a:t>
            </a:r>
            <a:r>
              <a:rPr lang="zh-CN" altLang="en-US" sz="2458" dirty="0"/>
              <a:t>年代，</a:t>
            </a:r>
            <a:r>
              <a:rPr lang="en-US" altLang="zh-CN" sz="2458" dirty="0">
                <a:solidFill>
                  <a:srgbClr val="FF0000"/>
                </a:solidFill>
              </a:rPr>
              <a:t>Internet</a:t>
            </a:r>
            <a:r>
              <a:rPr lang="zh-CN" altLang="en-US" sz="2458" dirty="0">
                <a:solidFill>
                  <a:srgbClr val="FF0000"/>
                </a:solidFill>
              </a:rPr>
              <a:t>的商业化</a:t>
            </a:r>
            <a:r>
              <a:rPr lang="zh-CN" altLang="en-US" sz="2458" dirty="0"/>
              <a:t>促成了</a:t>
            </a:r>
            <a:r>
              <a:rPr lang="en-US" altLang="zh-CN" sz="2458" dirty="0"/>
              <a:t>Internet</a:t>
            </a:r>
            <a:r>
              <a:rPr lang="zh-CN" altLang="en-US" sz="2458" dirty="0"/>
              <a:t>的又一次飞跃</a:t>
            </a:r>
            <a:endParaRPr lang="en-US" altLang="zh-CN" sz="2458" dirty="0"/>
          </a:p>
          <a:p>
            <a:pPr lvl="1"/>
            <a:r>
              <a:rPr lang="zh-CN" altLang="en-US" sz="2458" dirty="0"/>
              <a:t>商业机构发现了它在通信、信息检索、客户服务等方面的巨大潜力</a:t>
            </a:r>
            <a:endParaRPr lang="en-US" altLang="zh-CN" sz="2458" dirty="0"/>
          </a:p>
          <a:p>
            <a:pPr lvl="2"/>
            <a:r>
              <a:rPr lang="en-US" altLang="zh-CN" sz="2048" dirty="0">
                <a:solidFill>
                  <a:srgbClr val="0000FF"/>
                </a:solidFill>
              </a:rPr>
              <a:t>Amazon: 1994</a:t>
            </a:r>
            <a:r>
              <a:rPr lang="zh-CN" altLang="en-US" sz="2048" dirty="0">
                <a:solidFill>
                  <a:srgbClr val="0000FF"/>
                </a:solidFill>
              </a:rPr>
              <a:t>年</a:t>
            </a:r>
            <a:r>
              <a:rPr lang="en-US" altLang="zh-CN" sz="2048" dirty="0">
                <a:solidFill>
                  <a:srgbClr val="0000FF"/>
                </a:solidFill>
              </a:rPr>
              <a:t>7</a:t>
            </a:r>
            <a:r>
              <a:rPr lang="zh-CN" altLang="en-US" sz="2048" dirty="0">
                <a:solidFill>
                  <a:srgbClr val="0000FF"/>
                </a:solidFill>
              </a:rPr>
              <a:t>月</a:t>
            </a:r>
            <a:r>
              <a:rPr lang="en-US" altLang="zh-CN" sz="2048" dirty="0">
                <a:solidFill>
                  <a:srgbClr val="0000FF"/>
                </a:solidFill>
              </a:rPr>
              <a:t>5</a:t>
            </a:r>
            <a:r>
              <a:rPr lang="zh-CN" altLang="en-US" sz="2048" dirty="0">
                <a:solidFill>
                  <a:srgbClr val="0000FF"/>
                </a:solidFill>
              </a:rPr>
              <a:t>日 </a:t>
            </a:r>
            <a:endParaRPr lang="en-US" altLang="zh-CN" sz="2048" dirty="0">
              <a:solidFill>
                <a:srgbClr val="0000FF"/>
              </a:solidFill>
            </a:endParaRPr>
          </a:p>
          <a:p>
            <a:pPr lvl="2"/>
            <a:r>
              <a:rPr lang="en-US" altLang="zh-CN" sz="2048" dirty="0">
                <a:solidFill>
                  <a:srgbClr val="0000FF"/>
                </a:solidFill>
              </a:rPr>
              <a:t>Yahoo!:   1995</a:t>
            </a:r>
            <a:r>
              <a:rPr lang="zh-CN" altLang="en-US" sz="2048" dirty="0">
                <a:solidFill>
                  <a:srgbClr val="0000FF"/>
                </a:solidFill>
              </a:rPr>
              <a:t>年</a:t>
            </a:r>
            <a:r>
              <a:rPr lang="en-US" altLang="zh-CN" sz="2048" dirty="0">
                <a:solidFill>
                  <a:srgbClr val="0000FF"/>
                </a:solidFill>
              </a:rPr>
              <a:t>3</a:t>
            </a:r>
            <a:r>
              <a:rPr lang="zh-CN" altLang="en-US" sz="2048" dirty="0">
                <a:solidFill>
                  <a:srgbClr val="0000FF"/>
                </a:solidFill>
              </a:rPr>
              <a:t>月</a:t>
            </a:r>
            <a:r>
              <a:rPr lang="en-US" altLang="zh-CN" sz="2048" dirty="0">
                <a:solidFill>
                  <a:srgbClr val="0000FF"/>
                </a:solidFill>
              </a:rPr>
              <a:t>2</a:t>
            </a:r>
            <a:r>
              <a:rPr lang="zh-CN" altLang="en-US" sz="2048" dirty="0">
                <a:solidFill>
                  <a:srgbClr val="0000FF"/>
                </a:solidFill>
              </a:rPr>
              <a:t>日</a:t>
            </a:r>
            <a:endParaRPr lang="en-US" altLang="zh-CN" sz="2048" dirty="0">
              <a:solidFill>
                <a:srgbClr val="0000FF"/>
              </a:solidFill>
            </a:endParaRPr>
          </a:p>
          <a:p>
            <a:pPr lvl="2"/>
            <a:r>
              <a:rPr lang="en-US" altLang="zh-CN" sz="2048" dirty="0" err="1">
                <a:solidFill>
                  <a:srgbClr val="0000FF"/>
                </a:solidFill>
              </a:rPr>
              <a:t>Ebay</a:t>
            </a:r>
            <a:r>
              <a:rPr lang="en-US" altLang="zh-CN" sz="2048" dirty="0">
                <a:solidFill>
                  <a:srgbClr val="0000FF"/>
                </a:solidFill>
              </a:rPr>
              <a:t>:       1995</a:t>
            </a:r>
            <a:r>
              <a:rPr lang="zh-CN" altLang="en-US" sz="2048" dirty="0">
                <a:solidFill>
                  <a:srgbClr val="0000FF"/>
                </a:solidFill>
              </a:rPr>
              <a:t>年</a:t>
            </a:r>
            <a:r>
              <a:rPr lang="en-US" altLang="zh-CN" sz="2048" dirty="0">
                <a:solidFill>
                  <a:srgbClr val="0000FF"/>
                </a:solidFill>
              </a:rPr>
              <a:t>9</a:t>
            </a:r>
            <a:r>
              <a:rPr lang="zh-CN" altLang="en-US" sz="2048" dirty="0">
                <a:solidFill>
                  <a:srgbClr val="0000FF"/>
                </a:solidFill>
              </a:rPr>
              <a:t>月</a:t>
            </a:r>
            <a:r>
              <a:rPr lang="en-US" altLang="zh-CN" sz="2048" dirty="0">
                <a:solidFill>
                  <a:srgbClr val="0000FF"/>
                </a:solidFill>
              </a:rPr>
              <a:t>3</a:t>
            </a:r>
            <a:r>
              <a:rPr lang="zh-CN" altLang="en-US" sz="2048" dirty="0">
                <a:solidFill>
                  <a:srgbClr val="0000FF"/>
                </a:solidFill>
              </a:rPr>
              <a:t>日</a:t>
            </a:r>
            <a:endParaRPr lang="en-US" altLang="zh-CN" sz="2048" dirty="0">
              <a:solidFill>
                <a:srgbClr val="0000FF"/>
              </a:solidFill>
            </a:endParaRPr>
          </a:p>
          <a:p>
            <a:pPr lvl="2"/>
            <a:r>
              <a:rPr lang="en-US" altLang="zh-CN" sz="2048" dirty="0">
                <a:solidFill>
                  <a:srgbClr val="0000FF"/>
                </a:solidFill>
              </a:rPr>
              <a:t>Netflix:    1997</a:t>
            </a:r>
            <a:r>
              <a:rPr lang="zh-CN" altLang="en-US" sz="2048" dirty="0">
                <a:solidFill>
                  <a:srgbClr val="0000FF"/>
                </a:solidFill>
              </a:rPr>
              <a:t>年</a:t>
            </a:r>
            <a:r>
              <a:rPr lang="en-US" altLang="zh-CN" sz="2048" dirty="0">
                <a:solidFill>
                  <a:srgbClr val="0000FF"/>
                </a:solidFill>
              </a:rPr>
              <a:t>8</a:t>
            </a:r>
            <a:r>
              <a:rPr lang="zh-CN" altLang="en-US" sz="2048" dirty="0">
                <a:solidFill>
                  <a:srgbClr val="0000FF"/>
                </a:solidFill>
              </a:rPr>
              <a:t>月</a:t>
            </a:r>
            <a:r>
              <a:rPr lang="en-US" altLang="zh-CN" sz="2048" dirty="0">
                <a:solidFill>
                  <a:srgbClr val="0000FF"/>
                </a:solidFill>
              </a:rPr>
              <a:t>29</a:t>
            </a:r>
            <a:r>
              <a:rPr lang="zh-CN" altLang="en-US" sz="2048" dirty="0">
                <a:solidFill>
                  <a:srgbClr val="0000FF"/>
                </a:solidFill>
              </a:rPr>
              <a:t>日</a:t>
            </a:r>
            <a:endParaRPr lang="en-US" altLang="zh-CN" sz="2048" dirty="0">
              <a:solidFill>
                <a:srgbClr val="0000FF"/>
              </a:solidFill>
            </a:endParaRPr>
          </a:p>
          <a:p>
            <a:pPr lvl="2"/>
            <a:r>
              <a:rPr lang="en-US" altLang="zh-CN" sz="2048" dirty="0">
                <a:solidFill>
                  <a:srgbClr val="0000FF"/>
                </a:solidFill>
              </a:rPr>
              <a:t>Google:   1998</a:t>
            </a:r>
            <a:r>
              <a:rPr lang="zh-CN" altLang="en-US" sz="2048" dirty="0">
                <a:solidFill>
                  <a:srgbClr val="0000FF"/>
                </a:solidFill>
              </a:rPr>
              <a:t>年</a:t>
            </a:r>
            <a:r>
              <a:rPr lang="en-US" altLang="zh-CN" sz="2048" dirty="0">
                <a:solidFill>
                  <a:srgbClr val="0000FF"/>
                </a:solidFill>
              </a:rPr>
              <a:t>9</a:t>
            </a:r>
            <a:r>
              <a:rPr lang="zh-CN" altLang="en-US" sz="2048" dirty="0">
                <a:solidFill>
                  <a:srgbClr val="0000FF"/>
                </a:solidFill>
              </a:rPr>
              <a:t>月</a:t>
            </a:r>
            <a:r>
              <a:rPr lang="en-US" altLang="zh-CN" sz="2048" dirty="0">
                <a:solidFill>
                  <a:srgbClr val="0000FF"/>
                </a:solidFill>
              </a:rPr>
              <a:t>4</a:t>
            </a:r>
            <a:r>
              <a:rPr lang="zh-CN" altLang="en-US" sz="2048" dirty="0">
                <a:solidFill>
                  <a:srgbClr val="0000FF"/>
                </a:solidFill>
              </a:rPr>
              <a:t>日</a:t>
            </a:r>
            <a:endParaRPr lang="en-US" altLang="zh-CN" sz="2048" dirty="0">
              <a:solidFill>
                <a:srgbClr val="0000FF"/>
              </a:solidFill>
            </a:endParaRPr>
          </a:p>
          <a:p>
            <a:pPr lvl="2"/>
            <a:r>
              <a:rPr lang="en-US" altLang="zh-CN" sz="2048" dirty="0" err="1">
                <a:solidFill>
                  <a:srgbClr val="FF0000"/>
                </a:solidFill>
              </a:rPr>
              <a:t>Tencent</a:t>
            </a:r>
            <a:r>
              <a:rPr lang="en-US" altLang="zh-CN" sz="2048" dirty="0">
                <a:solidFill>
                  <a:srgbClr val="FF0000"/>
                </a:solidFill>
              </a:rPr>
              <a:t>: 1998</a:t>
            </a:r>
            <a:r>
              <a:rPr lang="zh-CN" altLang="en-US" sz="2048" dirty="0">
                <a:solidFill>
                  <a:srgbClr val="FF0000"/>
                </a:solidFill>
              </a:rPr>
              <a:t>年</a:t>
            </a:r>
            <a:r>
              <a:rPr lang="en-US" altLang="zh-CN" sz="2048" dirty="0">
                <a:solidFill>
                  <a:srgbClr val="FF0000"/>
                </a:solidFill>
              </a:rPr>
              <a:t>11</a:t>
            </a:r>
            <a:r>
              <a:rPr lang="zh-CN" altLang="en-US" sz="2048" dirty="0">
                <a:solidFill>
                  <a:srgbClr val="FF0000"/>
                </a:solidFill>
              </a:rPr>
              <a:t>月</a:t>
            </a:r>
            <a:r>
              <a:rPr lang="en-US" altLang="zh-CN" sz="2048" dirty="0">
                <a:solidFill>
                  <a:srgbClr val="FF0000"/>
                </a:solidFill>
              </a:rPr>
              <a:t>11</a:t>
            </a:r>
            <a:r>
              <a:rPr lang="zh-CN" altLang="en-US" sz="2048" dirty="0">
                <a:solidFill>
                  <a:srgbClr val="FF0000"/>
                </a:solidFill>
              </a:rPr>
              <a:t>日</a:t>
            </a:r>
            <a:endParaRPr lang="en-US" altLang="zh-CN" sz="2048" dirty="0">
              <a:solidFill>
                <a:srgbClr val="FF0000"/>
              </a:solidFill>
            </a:endParaRPr>
          </a:p>
          <a:p>
            <a:pPr lvl="2"/>
            <a:r>
              <a:rPr lang="en-US" altLang="zh-CN" sz="2048" dirty="0">
                <a:solidFill>
                  <a:srgbClr val="FF0000"/>
                </a:solidFill>
              </a:rPr>
              <a:t>Alibaba:  1999</a:t>
            </a:r>
            <a:r>
              <a:rPr lang="zh-CN" altLang="en-US" sz="2048" dirty="0">
                <a:solidFill>
                  <a:srgbClr val="FF0000"/>
                </a:solidFill>
              </a:rPr>
              <a:t>年</a:t>
            </a:r>
            <a:r>
              <a:rPr lang="en-US" altLang="zh-CN" sz="2048" dirty="0">
                <a:solidFill>
                  <a:srgbClr val="FF0000"/>
                </a:solidFill>
              </a:rPr>
              <a:t>4</a:t>
            </a:r>
            <a:r>
              <a:rPr lang="zh-CN" altLang="en-US" sz="2048" dirty="0">
                <a:solidFill>
                  <a:srgbClr val="FF0000"/>
                </a:solidFill>
              </a:rPr>
              <a:t>月</a:t>
            </a:r>
            <a:r>
              <a:rPr lang="en-US" altLang="zh-CN" sz="2048" dirty="0">
                <a:solidFill>
                  <a:srgbClr val="FF0000"/>
                </a:solidFill>
              </a:rPr>
              <a:t>4</a:t>
            </a:r>
            <a:r>
              <a:rPr lang="zh-CN" altLang="en-US" sz="2048" dirty="0">
                <a:solidFill>
                  <a:srgbClr val="FF0000"/>
                </a:solidFill>
              </a:rPr>
              <a:t>日</a:t>
            </a:r>
            <a:endParaRPr lang="en-US" altLang="zh-CN" sz="2048" dirty="0">
              <a:solidFill>
                <a:srgbClr val="FF0000"/>
              </a:solidFill>
            </a:endParaRPr>
          </a:p>
          <a:p>
            <a:pPr lvl="2"/>
            <a:r>
              <a:rPr lang="en-US" altLang="zh-CN" sz="2048" dirty="0">
                <a:solidFill>
                  <a:srgbClr val="FF0000"/>
                </a:solidFill>
              </a:rPr>
              <a:t>Baidu:      2000</a:t>
            </a:r>
            <a:r>
              <a:rPr lang="zh-CN" altLang="en-US" sz="2048" dirty="0">
                <a:solidFill>
                  <a:srgbClr val="FF0000"/>
                </a:solidFill>
              </a:rPr>
              <a:t>年</a:t>
            </a:r>
            <a:r>
              <a:rPr lang="en-US" altLang="zh-CN" sz="2048" dirty="0">
                <a:solidFill>
                  <a:srgbClr val="FF0000"/>
                </a:solidFill>
              </a:rPr>
              <a:t>1</a:t>
            </a:r>
            <a:r>
              <a:rPr lang="zh-CN" altLang="en-US" sz="2048" dirty="0">
                <a:solidFill>
                  <a:srgbClr val="FF0000"/>
                </a:solidFill>
              </a:rPr>
              <a:t>月</a:t>
            </a:r>
            <a:r>
              <a:rPr lang="en-US" altLang="zh-CN" sz="2048" dirty="0">
                <a:solidFill>
                  <a:srgbClr val="FF0000"/>
                </a:solidFill>
              </a:rPr>
              <a:t>1</a:t>
            </a:r>
            <a:r>
              <a:rPr lang="zh-CN" altLang="en-US" sz="2048" dirty="0">
                <a:solidFill>
                  <a:srgbClr val="FF0000"/>
                </a:solidFill>
              </a:rPr>
              <a:t>日</a:t>
            </a:r>
            <a:endParaRPr lang="en-US" altLang="zh-CN" sz="2048" dirty="0">
              <a:solidFill>
                <a:srgbClr val="FF0000"/>
              </a:solidFill>
            </a:endParaRPr>
          </a:p>
          <a:p>
            <a:pPr lvl="1"/>
            <a:endParaRPr lang="en-US" altLang="zh-CN" sz="204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5.2.1 </a:t>
            </a:r>
            <a:r>
              <a:rPr lang="zh-CN" altLang="en-US" sz="4097" b="1" dirty="0">
                <a:solidFill>
                  <a:schemeClr val="bg1"/>
                </a:solidFill>
              </a:rPr>
              <a:t>因特网的成长</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14</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004024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fontScale="85000" lnSpcReduction="20000"/>
          </a:bodyPr>
          <a:lstStyle/>
          <a:p>
            <a:pPr marL="0" indent="0">
              <a:buNone/>
            </a:pPr>
            <a:r>
              <a:rPr lang="en-US" altLang="zh-CN" sz="2458" b="1" dirty="0"/>
              <a:t>1. </a:t>
            </a:r>
            <a:r>
              <a:rPr lang="zh-CN" altLang="en-US" sz="2458" b="1" dirty="0"/>
              <a:t>访问因特网的用途</a:t>
            </a:r>
            <a:endParaRPr lang="en-US" altLang="zh-CN" sz="2458" b="1" dirty="0"/>
          </a:p>
          <a:p>
            <a:pPr marL="0" indent="0">
              <a:buNone/>
            </a:pPr>
            <a:r>
              <a:rPr lang="en-US" altLang="zh-CN" sz="2458" dirty="0"/>
              <a:t>(1) </a:t>
            </a:r>
            <a:r>
              <a:rPr lang="zh-CN" altLang="en-US" sz="2458" dirty="0"/>
              <a:t>浏览，</a:t>
            </a:r>
            <a:r>
              <a:rPr lang="en-US" altLang="zh-CN" sz="2458" dirty="0"/>
              <a:t>(2) </a:t>
            </a:r>
            <a:r>
              <a:rPr lang="zh-CN" altLang="en-US" sz="2458" dirty="0"/>
              <a:t>收集，</a:t>
            </a:r>
            <a:r>
              <a:rPr lang="en-US" altLang="zh-CN" sz="2458" dirty="0"/>
              <a:t>(3) </a:t>
            </a:r>
            <a:r>
              <a:rPr lang="zh-CN" altLang="en-US" sz="2458" dirty="0">
                <a:solidFill>
                  <a:srgbClr val="0000FF"/>
                </a:solidFill>
              </a:rPr>
              <a:t>分享和创造</a:t>
            </a:r>
            <a:r>
              <a:rPr lang="zh-CN" altLang="en-US" sz="2458" dirty="0"/>
              <a:t>，</a:t>
            </a:r>
            <a:r>
              <a:rPr lang="en-US" altLang="zh-CN" sz="2458" dirty="0"/>
              <a:t>(4) </a:t>
            </a:r>
            <a:r>
              <a:rPr lang="zh-CN" altLang="en-US" sz="2458" dirty="0"/>
              <a:t>联系</a:t>
            </a:r>
            <a:endParaRPr lang="en-US" altLang="zh-CN" sz="2458" dirty="0"/>
          </a:p>
          <a:p>
            <a:pPr marL="0" indent="0">
              <a:buNone/>
            </a:pPr>
            <a:r>
              <a:rPr lang="zh-CN" altLang="en-US" sz="2458" dirty="0"/>
              <a:t>例：</a:t>
            </a:r>
            <a:r>
              <a:rPr lang="en-US" altLang="zh-CN" sz="2458" dirty="0"/>
              <a:t>Email, Search, News, Online Social Networks</a:t>
            </a:r>
          </a:p>
          <a:p>
            <a:pPr marL="0" indent="0">
              <a:buNone/>
            </a:pPr>
            <a:endParaRPr lang="en-US" altLang="zh-CN" sz="2458" b="1" dirty="0"/>
          </a:p>
          <a:p>
            <a:pPr marL="0" indent="0">
              <a:buNone/>
            </a:pPr>
            <a:r>
              <a:rPr lang="en-US" altLang="zh-CN" sz="2458" b="1" dirty="0"/>
              <a:t>2. </a:t>
            </a:r>
            <a:r>
              <a:rPr lang="zh-CN" altLang="en-US" sz="2458" b="1" dirty="0"/>
              <a:t>在中国</a:t>
            </a:r>
            <a:endParaRPr lang="en-US" altLang="zh-CN" sz="2458" b="1" dirty="0"/>
          </a:p>
          <a:p>
            <a:pPr marL="0" indent="0">
              <a:buNone/>
            </a:pPr>
            <a:r>
              <a:rPr lang="zh-CN" altLang="en-US" sz="2458" b="1" dirty="0"/>
              <a:t>防火长城（</a:t>
            </a:r>
            <a:r>
              <a:rPr lang="en-US" altLang="zh-CN" sz="2458" b="1" dirty="0"/>
              <a:t>Great Firewall of China</a:t>
            </a:r>
            <a:r>
              <a:rPr lang="zh-CN" altLang="en-US" sz="2458" b="1" dirty="0"/>
              <a:t>）：</a:t>
            </a:r>
            <a:r>
              <a:rPr lang="zh-CN" altLang="en-US" sz="2458" dirty="0"/>
              <a:t>中华人民共和国政府在其管辖因特网内部建立的多套网络审查系统的总称，包括相关行政审查系统</a:t>
            </a:r>
            <a:endParaRPr lang="en-HK" altLang="zh-CN" sz="2458" dirty="0"/>
          </a:p>
          <a:p>
            <a:r>
              <a:rPr lang="zh-CN" altLang="en-US" sz="2458" dirty="0">
                <a:solidFill>
                  <a:srgbClr val="FF0000"/>
                </a:solidFill>
              </a:rPr>
              <a:t>国家入口网关的</a:t>
            </a:r>
            <a:r>
              <a:rPr lang="en-US" altLang="zh-CN" sz="2458" dirty="0">
                <a:solidFill>
                  <a:srgbClr val="FF0000"/>
                </a:solidFill>
              </a:rPr>
              <a:t>IP</a:t>
            </a:r>
            <a:r>
              <a:rPr lang="zh-CN" altLang="en-US" sz="2458" dirty="0">
                <a:solidFill>
                  <a:srgbClr val="FF0000"/>
                </a:solidFill>
              </a:rPr>
              <a:t>封锁</a:t>
            </a:r>
            <a:endParaRPr lang="en-HK" altLang="zh-CN" sz="2458" dirty="0"/>
          </a:p>
          <a:p>
            <a:r>
              <a:rPr lang="zh-CN" altLang="en-US" sz="2458" dirty="0">
                <a:solidFill>
                  <a:srgbClr val="FF0000"/>
                </a:solidFill>
              </a:rPr>
              <a:t>主干路由器的关键字过滤阻断</a:t>
            </a:r>
            <a:endParaRPr lang="en-HK" altLang="zh-CN" sz="2458" dirty="0"/>
          </a:p>
          <a:p>
            <a:r>
              <a:rPr lang="zh-CN" altLang="en-US" sz="2458" dirty="0">
                <a:solidFill>
                  <a:srgbClr val="FF0000"/>
                </a:solidFill>
              </a:rPr>
              <a:t>域名劫持</a:t>
            </a:r>
            <a:endParaRPr lang="en-HK" altLang="zh-CN" sz="2458" dirty="0"/>
          </a:p>
          <a:p>
            <a:r>
              <a:rPr lang="en-US" altLang="zh-CN" sz="2458" dirty="0">
                <a:solidFill>
                  <a:srgbClr val="FF0000"/>
                </a:solidFill>
              </a:rPr>
              <a:t>HTTPS</a:t>
            </a:r>
            <a:r>
              <a:rPr lang="zh-CN" altLang="en-US" sz="2458" dirty="0">
                <a:solidFill>
                  <a:srgbClr val="FF0000"/>
                </a:solidFill>
              </a:rPr>
              <a:t>证书过滤</a:t>
            </a:r>
            <a:endParaRPr lang="en-US" altLang="zh-CN" sz="2458" dirty="0">
              <a:solidFill>
                <a:srgbClr val="FF0000"/>
              </a:solidFill>
            </a:endParaRPr>
          </a:p>
          <a:p>
            <a:pPr marL="0" indent="0">
              <a:buNone/>
            </a:pPr>
            <a:endParaRPr lang="en-US" altLang="zh-CN" sz="2458" b="1" dirty="0"/>
          </a:p>
          <a:p>
            <a:pPr marL="0" indent="0">
              <a:buNone/>
            </a:pPr>
            <a:r>
              <a:rPr lang="en-US" altLang="zh-CN" sz="2458" b="1" dirty="0"/>
              <a:t>3. </a:t>
            </a:r>
            <a:r>
              <a:rPr lang="zh-CN" altLang="en-US" sz="2458" b="1" dirty="0"/>
              <a:t>在亚洲</a:t>
            </a:r>
            <a:endParaRPr lang="en-US" altLang="zh-CN" sz="2458" b="1" dirty="0"/>
          </a:p>
          <a:p>
            <a:pPr marL="0" indent="0">
              <a:buNone/>
            </a:pPr>
            <a:r>
              <a:rPr lang="zh-CN" altLang="en-US" sz="2458" dirty="0"/>
              <a:t>缅甸、泰国等国家在审查因特网内容方面较为严格</a:t>
            </a:r>
            <a:endParaRPr lang="en-US" altLang="zh-CN" sz="2458" dirty="0"/>
          </a:p>
          <a:p>
            <a:pPr marL="0" indent="0">
              <a:buNone/>
            </a:pP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5.2.2 </a:t>
            </a:r>
            <a:r>
              <a:rPr lang="zh-CN" altLang="en-US" sz="4097" b="1" dirty="0">
                <a:solidFill>
                  <a:schemeClr val="bg1"/>
                </a:solidFill>
              </a:rPr>
              <a:t>因特网的访问</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60785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4. </a:t>
            </a:r>
            <a:r>
              <a:rPr lang="zh-CN" altLang="en-US" sz="2458" b="1" dirty="0"/>
              <a:t>对色情网站的控制</a:t>
            </a:r>
            <a:endParaRPr lang="en-US" altLang="zh-CN" sz="2458" b="1" dirty="0"/>
          </a:p>
          <a:p>
            <a:pPr marL="0" indent="0">
              <a:buNone/>
            </a:pPr>
            <a:r>
              <a:rPr lang="zh-CN" altLang="en-US" sz="2458" dirty="0"/>
              <a:t>色情网络的基本网络限制模式</a:t>
            </a:r>
            <a:endParaRPr lang="en-US" altLang="zh-CN" sz="2458" dirty="0"/>
          </a:p>
          <a:p>
            <a:pPr lvl="1"/>
            <a:r>
              <a:rPr lang="zh-CN" altLang="en-US" sz="2458" dirty="0"/>
              <a:t>美国对网络色情的控制采取了“以</a:t>
            </a:r>
            <a:r>
              <a:rPr lang="zh-CN" altLang="en-US" sz="2458" dirty="0">
                <a:solidFill>
                  <a:srgbClr val="0000FF"/>
                </a:solidFill>
              </a:rPr>
              <a:t>技术手段为主导</a:t>
            </a:r>
            <a:r>
              <a:rPr lang="zh-CN" altLang="en-US" sz="2458" dirty="0"/>
              <a:t>、网络素养教育为基础、政府立法为保障、积极寻求国际合作的</a:t>
            </a:r>
            <a:r>
              <a:rPr lang="zh-CN" altLang="en-US" sz="2458" dirty="0">
                <a:solidFill>
                  <a:srgbClr val="FF0000"/>
                </a:solidFill>
              </a:rPr>
              <a:t>综合管理模式</a:t>
            </a:r>
            <a:r>
              <a:rPr lang="zh-CN" altLang="en-US" sz="2458" dirty="0"/>
              <a:t>”</a:t>
            </a:r>
            <a:endParaRPr lang="en-US" altLang="zh-CN" sz="2458" dirty="0"/>
          </a:p>
          <a:p>
            <a:pPr lvl="1"/>
            <a:r>
              <a:rPr lang="zh-CN" altLang="en-US" sz="2458" dirty="0"/>
              <a:t>英国模式可以概括为“以</a:t>
            </a:r>
            <a:r>
              <a:rPr lang="zh-CN" altLang="en-US" sz="2458" dirty="0">
                <a:solidFill>
                  <a:srgbClr val="FF0000"/>
                </a:solidFill>
              </a:rPr>
              <a:t>立法保障和行业自律为主</a:t>
            </a:r>
            <a:r>
              <a:rPr lang="zh-CN" altLang="en-US" sz="2458" dirty="0"/>
              <a:t>，以政府指导和社会帮助为辅”</a:t>
            </a:r>
            <a:endParaRPr lang="en-US" altLang="zh-CN" sz="2458" dirty="0"/>
          </a:p>
          <a:p>
            <a:pPr lvl="1"/>
            <a:endParaRPr lang="en-US" altLang="zh-CN" sz="2458" dirty="0"/>
          </a:p>
          <a:p>
            <a:pPr lvl="1"/>
            <a:r>
              <a:rPr lang="zh-CN" altLang="en-US" sz="2458" dirty="0"/>
              <a:t>这两种模式都基本采用了“</a:t>
            </a:r>
            <a:r>
              <a:rPr lang="zh-CN" altLang="en-US" sz="2458" dirty="0">
                <a:solidFill>
                  <a:srgbClr val="FF0000"/>
                </a:solidFill>
              </a:rPr>
              <a:t>政府、企业与社会互动</a:t>
            </a:r>
            <a:r>
              <a:rPr lang="zh-CN" altLang="en-US" sz="2458" dirty="0"/>
              <a:t>，</a:t>
            </a:r>
            <a:r>
              <a:rPr lang="zh-CN" altLang="en-US" sz="2458" dirty="0">
                <a:solidFill>
                  <a:srgbClr val="FF0000"/>
                </a:solidFill>
              </a:rPr>
              <a:t>法律、技术、社会、教育</a:t>
            </a:r>
            <a:r>
              <a:rPr lang="zh-CN" altLang="en-US" sz="2458" dirty="0"/>
              <a:t>并用的管理模式”</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5.2.2 </a:t>
            </a:r>
            <a:r>
              <a:rPr lang="zh-CN" altLang="en-US" sz="4097" b="1" dirty="0">
                <a:solidFill>
                  <a:schemeClr val="bg1"/>
                </a:solidFill>
              </a:rPr>
              <a:t>因特网的访问</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860638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t>有专家指出，我国由于</a:t>
            </a:r>
            <a:r>
              <a:rPr lang="zh-CN" altLang="en-US" sz="2458" dirty="0">
                <a:solidFill>
                  <a:srgbClr val="0000FF"/>
                </a:solidFill>
              </a:rPr>
              <a:t>网络失信问题</a:t>
            </a:r>
            <a:r>
              <a:rPr lang="zh-CN" altLang="en-US" sz="2458" dirty="0"/>
              <a:t>给社会经济带来的损失高达几千亿人民币，网络失信已直接影响到人类社会的进步和经济的正常运行</a:t>
            </a:r>
            <a:endParaRPr lang="en-US" altLang="zh-CN" sz="2458" dirty="0"/>
          </a:p>
          <a:p>
            <a:endParaRPr lang="en-US" altLang="zh-CN" sz="2458" dirty="0"/>
          </a:p>
          <a:p>
            <a:r>
              <a:rPr lang="zh-CN" altLang="en-US" sz="2458" dirty="0">
                <a:solidFill>
                  <a:srgbClr val="0000FF"/>
                </a:solidFill>
              </a:rPr>
              <a:t>例：</a:t>
            </a:r>
            <a:r>
              <a:rPr lang="zh-CN" altLang="en-US" sz="2458" dirty="0">
                <a:solidFill>
                  <a:srgbClr val="FF0000"/>
                </a:solidFill>
              </a:rPr>
              <a:t>失信</a:t>
            </a:r>
            <a:r>
              <a:rPr lang="zh-CN" altLang="en-US" sz="2458" dirty="0"/>
              <a:t>带来的</a:t>
            </a:r>
            <a:r>
              <a:rPr lang="zh-CN" altLang="en-US" sz="2458" dirty="0">
                <a:solidFill>
                  <a:srgbClr val="0000FF"/>
                </a:solidFill>
              </a:rPr>
              <a:t>生活成本</a:t>
            </a:r>
            <a:r>
              <a:rPr lang="zh-CN" altLang="en-US" sz="2458" dirty="0"/>
              <a:t>非常高</a:t>
            </a:r>
            <a:endParaRPr lang="en-US" altLang="zh-CN" sz="2458" dirty="0"/>
          </a:p>
          <a:p>
            <a:endParaRPr lang="en-US" altLang="zh-CN" sz="2458" dirty="0"/>
          </a:p>
          <a:p>
            <a:endParaRPr lang="en-US" altLang="zh-CN" sz="245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79158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网络社会</a:t>
            </a:r>
            <a:endParaRPr lang="en-US" altLang="zh-CN" sz="2458" b="1" dirty="0"/>
          </a:p>
          <a:p>
            <a:r>
              <a:rPr lang="zh-CN" altLang="en-US" sz="2458" dirty="0"/>
              <a:t>美国学者斯通（</a:t>
            </a:r>
            <a:r>
              <a:rPr lang="en-US" altLang="zh-CN" sz="2458" dirty="0" err="1"/>
              <a:t>Allucquére</a:t>
            </a:r>
            <a:r>
              <a:rPr lang="en-US" altLang="zh-CN" sz="2458" dirty="0"/>
              <a:t> Rosanne "Sandy" Stone</a:t>
            </a:r>
            <a:r>
              <a:rPr lang="zh-CN" altLang="en-US" sz="2458" dirty="0"/>
              <a:t>）提出</a:t>
            </a:r>
            <a:r>
              <a:rPr lang="zh-CN" altLang="en-US" sz="2458" dirty="0">
                <a:solidFill>
                  <a:srgbClr val="FF0000"/>
                </a:solidFill>
              </a:rPr>
              <a:t>网络空间是一种</a:t>
            </a:r>
            <a:r>
              <a:rPr lang="zh-CN" altLang="en-US" sz="2458" dirty="0">
                <a:solidFill>
                  <a:srgbClr val="0000FF"/>
                </a:solidFill>
              </a:rPr>
              <a:t>社会</a:t>
            </a:r>
            <a:r>
              <a:rPr lang="zh-CN" altLang="en-US" sz="2458" dirty="0"/>
              <a:t>，它与人们熟知的集会、通信组和罗斯福式的壁炉谈话等类似，是社会空间的一种形式，可将其称之为</a:t>
            </a:r>
            <a:r>
              <a:rPr lang="zh-CN" altLang="en-US" sz="2458" dirty="0">
                <a:solidFill>
                  <a:srgbClr val="FF0000"/>
                </a:solidFill>
              </a:rPr>
              <a:t>虚拟空间</a:t>
            </a:r>
            <a:r>
              <a:rPr lang="en-US" altLang="zh-CN" sz="2458" dirty="0"/>
              <a:t>--</a:t>
            </a:r>
            <a:r>
              <a:rPr lang="zh-CN" altLang="en-US" sz="2458" dirty="0">
                <a:solidFill>
                  <a:srgbClr val="FF0000"/>
                </a:solidFill>
              </a:rPr>
              <a:t>一种由</a:t>
            </a:r>
            <a:r>
              <a:rPr lang="zh-CN" altLang="en-US" sz="2458" dirty="0">
                <a:solidFill>
                  <a:srgbClr val="0000FF"/>
                </a:solidFill>
              </a:rPr>
              <a:t>共识</a:t>
            </a:r>
            <a:r>
              <a:rPr lang="zh-CN" altLang="en-US" sz="2458" dirty="0">
                <a:solidFill>
                  <a:srgbClr val="FF0000"/>
                </a:solidFill>
              </a:rPr>
              <a:t>形成的想象中的交往处所</a:t>
            </a:r>
            <a:endParaRPr lang="en-US" altLang="zh-CN" sz="2458" dirty="0">
              <a:solidFill>
                <a:srgbClr val="FF0000"/>
              </a:solidFill>
            </a:endParaRPr>
          </a:p>
          <a:p>
            <a:r>
              <a:rPr lang="zh-CN" altLang="en-US" sz="2458" dirty="0"/>
              <a:t>网络社会的本质是一种</a:t>
            </a:r>
            <a:r>
              <a:rPr lang="zh-CN" altLang="en-US" sz="2458" dirty="0">
                <a:solidFill>
                  <a:srgbClr val="0000FF"/>
                </a:solidFill>
              </a:rPr>
              <a:t>全新的社会结构</a:t>
            </a:r>
            <a:r>
              <a:rPr lang="zh-CN" altLang="en-US" sz="2458" dirty="0"/>
              <a:t>，这一社会结构源于社会组织、社会变化以及由数字信息和通信技术所构成的一个技术模式之间的相互作用</a:t>
            </a:r>
            <a:endParaRPr lang="en-US" altLang="zh-CN" sz="2458" dirty="0"/>
          </a:p>
          <a:p>
            <a:endParaRPr lang="en-US" altLang="zh-CN" sz="2458" b="1" dirty="0"/>
          </a:p>
          <a:p>
            <a:r>
              <a:rPr lang="zh-CN" altLang="en-US" sz="2458" b="1" dirty="0"/>
              <a:t>对网络社会的两种认识</a:t>
            </a:r>
            <a:endParaRPr lang="en-HK" altLang="zh-CN" sz="2458" b="1" dirty="0"/>
          </a:p>
          <a:p>
            <a:pPr lvl="1"/>
            <a:r>
              <a:rPr lang="zh-CN" altLang="en-US" sz="2048" dirty="0"/>
              <a:t>第一种是</a:t>
            </a:r>
            <a:r>
              <a:rPr lang="zh-CN" altLang="en-US" sz="2048" dirty="0">
                <a:solidFill>
                  <a:srgbClr val="FF0000"/>
                </a:solidFill>
              </a:rPr>
              <a:t>新社会结构形态</a:t>
            </a:r>
            <a:r>
              <a:rPr lang="zh-CN" altLang="en-US" sz="2048" dirty="0"/>
              <a:t>的网络社会（</a:t>
            </a:r>
            <a:r>
              <a:rPr lang="en-US" altLang="zh-CN" sz="2048" dirty="0">
                <a:solidFill>
                  <a:srgbClr val="FF0000"/>
                </a:solidFill>
              </a:rPr>
              <a:t>Network Society</a:t>
            </a:r>
            <a:r>
              <a:rPr lang="zh-CN" altLang="en-US" sz="2048" dirty="0"/>
              <a:t>）</a:t>
            </a:r>
            <a:endParaRPr lang="en-HK" altLang="zh-CN" sz="2048" dirty="0"/>
          </a:p>
          <a:p>
            <a:pPr lvl="1"/>
            <a:r>
              <a:rPr lang="zh-CN" altLang="en-US" sz="2048" dirty="0"/>
              <a:t>第二种是</a:t>
            </a:r>
            <a:r>
              <a:rPr lang="zh-CN" altLang="en-US" sz="2048" dirty="0">
                <a:solidFill>
                  <a:srgbClr val="FF0000"/>
                </a:solidFill>
              </a:rPr>
              <a:t>基于</a:t>
            </a:r>
            <a:r>
              <a:rPr lang="zh-CN" altLang="en-US" sz="2048" b="1" dirty="0">
                <a:solidFill>
                  <a:srgbClr val="FF0000"/>
                </a:solidFill>
              </a:rPr>
              <a:t>互联网架构</a:t>
            </a:r>
            <a:r>
              <a:rPr lang="zh-CN" altLang="en-US" sz="2048" dirty="0"/>
              <a:t>的计算机网络空间（</a:t>
            </a:r>
            <a:r>
              <a:rPr lang="en-US" altLang="zh-CN" sz="2048" dirty="0"/>
              <a:t>Cyber Space</a:t>
            </a:r>
            <a:r>
              <a:rPr lang="zh-CN" altLang="en-US" sz="2048" dirty="0"/>
              <a:t>）的网络社会（</a:t>
            </a:r>
            <a:r>
              <a:rPr lang="en-US" altLang="zh-CN" sz="2048" dirty="0">
                <a:solidFill>
                  <a:srgbClr val="FF0000"/>
                </a:solidFill>
              </a:rPr>
              <a:t>Cyber Society</a:t>
            </a:r>
            <a:r>
              <a:rPr lang="zh-CN" altLang="en-US" sz="2048" dirty="0"/>
              <a:t>）</a:t>
            </a:r>
            <a:endParaRPr lang="en-US" altLang="zh-CN" sz="204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1688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2. </a:t>
            </a:r>
            <a:r>
              <a:rPr lang="zh-CN" altLang="en-US" sz="2458" b="1" dirty="0"/>
              <a:t>网络沉溺</a:t>
            </a:r>
            <a:r>
              <a:rPr lang="en-US" altLang="zh-CN" sz="2458" b="1" dirty="0"/>
              <a:t>(1/2)</a:t>
            </a:r>
          </a:p>
          <a:p>
            <a:r>
              <a:rPr lang="zh-CN" altLang="en-US" sz="2458" dirty="0"/>
              <a:t>从</a:t>
            </a:r>
            <a:r>
              <a:rPr lang="zh-CN" altLang="en-US" sz="2458" dirty="0">
                <a:solidFill>
                  <a:srgbClr val="FF0000"/>
                </a:solidFill>
              </a:rPr>
              <a:t>行为心理学</a:t>
            </a:r>
            <a:r>
              <a:rPr lang="zh-CN" altLang="en-US" sz="2458" dirty="0"/>
              <a:t>上来看，</a:t>
            </a:r>
            <a:r>
              <a:rPr lang="zh-CN" altLang="en-US" sz="2458" dirty="0">
                <a:solidFill>
                  <a:srgbClr val="FF0000"/>
                </a:solidFill>
              </a:rPr>
              <a:t>网络沉溺</a:t>
            </a:r>
            <a:r>
              <a:rPr lang="zh-CN" altLang="en-US" sz="2458" dirty="0"/>
              <a:t>、</a:t>
            </a:r>
            <a:r>
              <a:rPr lang="zh-CN" altLang="en-US" sz="2458" dirty="0">
                <a:solidFill>
                  <a:srgbClr val="FF0000"/>
                </a:solidFill>
              </a:rPr>
              <a:t>网络沉迷</a:t>
            </a:r>
            <a:r>
              <a:rPr lang="zh-CN" altLang="en-US" sz="2458" dirty="0"/>
              <a:t>或者</a:t>
            </a:r>
            <a:r>
              <a:rPr lang="zh-CN" altLang="en-US" sz="2458" dirty="0">
                <a:solidFill>
                  <a:srgbClr val="FF0000"/>
                </a:solidFill>
              </a:rPr>
              <a:t>网络成瘾</a:t>
            </a:r>
            <a:r>
              <a:rPr lang="zh-CN" altLang="en-US" sz="2458" dirty="0"/>
              <a:t>是指</a:t>
            </a:r>
            <a:r>
              <a:rPr lang="zh-CN" altLang="en-US" sz="2458" dirty="0">
                <a:solidFill>
                  <a:srgbClr val="FF0000"/>
                </a:solidFill>
              </a:rPr>
              <a:t>持续性强迫</a:t>
            </a:r>
            <a:r>
              <a:rPr lang="zh-CN" altLang="en-US" sz="2458" dirty="0"/>
              <a:t>从事网络活动，影响正常的学习生活</a:t>
            </a:r>
            <a:endParaRPr lang="en-US" altLang="zh-CN" sz="2458" dirty="0"/>
          </a:p>
          <a:p>
            <a:pPr lvl="1"/>
            <a:r>
              <a:rPr lang="zh-CN" altLang="en-US" sz="2458" dirty="0"/>
              <a:t>网络成瘾的常见表现：</a:t>
            </a:r>
            <a:endParaRPr lang="en-US" altLang="zh-CN" sz="2458" dirty="0"/>
          </a:p>
          <a:p>
            <a:pPr lvl="2"/>
            <a:r>
              <a:rPr lang="zh-CN" altLang="en-US" sz="2048" dirty="0"/>
              <a:t>一上网就废寝忘食</a:t>
            </a:r>
            <a:endParaRPr lang="en-US" altLang="zh-CN" sz="2048" dirty="0"/>
          </a:p>
          <a:p>
            <a:pPr lvl="2"/>
            <a:r>
              <a:rPr lang="zh-CN" altLang="en-US" sz="2048" dirty="0"/>
              <a:t>半夜上厕所还会看微信和</a:t>
            </a:r>
            <a:r>
              <a:rPr lang="en-US" altLang="zh-CN" sz="2048" dirty="0"/>
              <a:t>QQ</a:t>
            </a:r>
          </a:p>
          <a:p>
            <a:pPr lvl="2"/>
            <a:r>
              <a:rPr lang="zh-CN" altLang="en-US" sz="2048" dirty="0"/>
              <a:t>常常担心</a:t>
            </a:r>
            <a:r>
              <a:rPr lang="en-US" altLang="zh-CN" sz="2048" dirty="0"/>
              <a:t>E-mail</a:t>
            </a:r>
            <a:r>
              <a:rPr lang="zh-CN" altLang="en-US" sz="2048" dirty="0"/>
              <a:t>而睡不着觉</a:t>
            </a:r>
            <a:endParaRPr lang="en-US" altLang="zh-CN" sz="2048" dirty="0"/>
          </a:p>
          <a:p>
            <a:pPr lvl="2"/>
            <a:r>
              <a:rPr lang="zh-CN" altLang="en-US" sz="2048" dirty="0"/>
              <a:t>对仅在身边的人也要通过微信来交流</a:t>
            </a:r>
            <a:endParaRPr lang="en-US" altLang="zh-CN" sz="2048" dirty="0"/>
          </a:p>
          <a:p>
            <a:pPr lvl="2"/>
            <a:r>
              <a:rPr lang="zh-CN" altLang="en-US" sz="2048" dirty="0"/>
              <a:t>主要是对朋友圈</a:t>
            </a:r>
            <a:r>
              <a:rPr lang="en-US" altLang="zh-CN" sz="2048" dirty="0"/>
              <a:t>, </a:t>
            </a:r>
            <a:r>
              <a:rPr lang="zh-CN" altLang="en-US" sz="2048" dirty="0"/>
              <a:t>微信群</a:t>
            </a:r>
            <a:r>
              <a:rPr lang="en-US" altLang="zh-CN" sz="2048" dirty="0"/>
              <a:t>/QQ</a:t>
            </a:r>
            <a:r>
              <a:rPr lang="zh-CN" altLang="en-US" sz="2048" dirty="0"/>
              <a:t>群</a:t>
            </a:r>
            <a:r>
              <a:rPr lang="en-US" altLang="zh-CN" sz="2048" dirty="0"/>
              <a:t>, </a:t>
            </a:r>
            <a:r>
              <a:rPr lang="zh-CN" altLang="en-US" sz="2048" dirty="0"/>
              <a:t>游戏感兴趣（而非获取信息）</a:t>
            </a:r>
            <a:endParaRPr lang="en-US" altLang="zh-CN" sz="2048" dirty="0"/>
          </a:p>
          <a:p>
            <a:pPr lvl="2"/>
            <a:r>
              <a:rPr lang="zh-CN" altLang="en-US" sz="2048" dirty="0"/>
              <a:t>常常在下载软件的时候才会去上厕所</a:t>
            </a:r>
            <a:endParaRPr lang="en-US" altLang="zh-CN" sz="2048" dirty="0"/>
          </a:p>
          <a:p>
            <a:pPr lvl="2"/>
            <a:r>
              <a:rPr lang="en-US" altLang="zh-CN" sz="2048" dirty="0"/>
              <a:t>…</a:t>
            </a: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19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32164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5.1 </a:t>
            </a:r>
            <a:r>
              <a:rPr lang="zh-CN" altLang="en-US" sz="2458" dirty="0">
                <a:solidFill>
                  <a:prstClr val="black"/>
                </a:solidFill>
                <a:latin typeface="微软雅黑" panose="020B0503020204020204" pitchFamily="34" charset="-122"/>
                <a:ea typeface="微软雅黑" panose="020B0503020204020204" pitchFamily="34" charset="-122"/>
              </a:rPr>
              <a:t>信息技术与国家现代化</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5.2 </a:t>
            </a:r>
            <a:r>
              <a:rPr lang="zh-CN" altLang="en-US" sz="2458" dirty="0">
                <a:solidFill>
                  <a:prstClr val="black"/>
                </a:solidFill>
                <a:latin typeface="微软雅黑" panose="020B0503020204020204" pitchFamily="34" charset="-122"/>
                <a:ea typeface="微软雅黑" panose="020B0503020204020204" pitchFamily="34" charset="-122"/>
              </a:rPr>
              <a:t>因特网的使用对社会的影响</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5.3 </a:t>
            </a:r>
            <a:r>
              <a:rPr lang="zh-CN" altLang="en-US" sz="2458" dirty="0">
                <a:solidFill>
                  <a:prstClr val="black"/>
                </a:solidFill>
                <a:latin typeface="微软雅黑" panose="020B0503020204020204" pitchFamily="34" charset="-122"/>
                <a:ea typeface="微软雅黑" panose="020B0503020204020204" pitchFamily="34" charset="-122"/>
              </a:rPr>
              <a:t>全球化问题</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273465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2. </a:t>
            </a:r>
            <a:r>
              <a:rPr lang="zh-CN" altLang="en-US" sz="2458" b="1" dirty="0"/>
              <a:t>网络沉溺</a:t>
            </a:r>
            <a:r>
              <a:rPr lang="en-US" altLang="zh-CN" sz="2458" b="1" dirty="0"/>
              <a:t>(2/2)</a:t>
            </a:r>
          </a:p>
          <a:p>
            <a:pPr lvl="1"/>
            <a:r>
              <a:rPr lang="zh-CN" altLang="en-US" sz="2458" dirty="0"/>
              <a:t>因特网正在制造一个充满</a:t>
            </a:r>
            <a:r>
              <a:rPr lang="zh-CN" altLang="en-US" sz="2458" dirty="0">
                <a:solidFill>
                  <a:srgbClr val="0000FF"/>
                </a:solidFill>
              </a:rPr>
              <a:t>自闭症</a:t>
            </a:r>
            <a:r>
              <a:rPr lang="zh-CN" altLang="en-US" sz="2458" dirty="0"/>
              <a:t>的世界</a:t>
            </a:r>
            <a:endParaRPr lang="en-HK" altLang="zh-CN" sz="2458" dirty="0"/>
          </a:p>
          <a:p>
            <a:pPr lvl="1"/>
            <a:r>
              <a:rPr lang="en-US" altLang="zh-CN" sz="2458" dirty="0"/>
              <a:t>《</a:t>
            </a:r>
            <a:r>
              <a:rPr lang="zh-CN" altLang="en-US" sz="2458" dirty="0"/>
              <a:t>中国自闭症教育康复行业发展状况报告</a:t>
            </a:r>
            <a:r>
              <a:rPr lang="en-US" altLang="zh-CN" sz="2458" dirty="0"/>
              <a:t>》</a:t>
            </a:r>
            <a:r>
              <a:rPr lang="zh-CN" altLang="en-US" sz="2458" dirty="0"/>
              <a:t>（</a:t>
            </a:r>
            <a:r>
              <a:rPr lang="en-US" altLang="zh-CN" sz="2458" dirty="0"/>
              <a:t>2015</a:t>
            </a:r>
            <a:r>
              <a:rPr lang="zh-CN" altLang="en-US" sz="2458" dirty="0"/>
              <a:t>年）</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20</a:t>
            </a:fld>
            <a:endParaRPr lang="zh-CN" altLang="en-US">
              <a:solidFill>
                <a:prstClr val="black">
                  <a:tint val="75000"/>
                </a:prstClr>
              </a:solidFill>
              <a:latin typeface="Calibri"/>
              <a:ea typeface="宋体" panose="02010600030101010101" pitchFamily="2" charset="-122"/>
            </a:endParaRPr>
          </a:p>
        </p:txBody>
      </p:sp>
      <p:graphicFrame>
        <p:nvGraphicFramePr>
          <p:cNvPr id="5" name="Diagram 4">
            <a:extLst>
              <a:ext uri="{FF2B5EF4-FFF2-40B4-BE49-F238E27FC236}">
                <a16:creationId xmlns:a16="http://schemas.microsoft.com/office/drawing/2014/main" id="{9FAEF52C-2FD2-7246-B0AE-95C9E30EE99E}"/>
              </a:ext>
            </a:extLst>
          </p:cNvPr>
          <p:cNvGraphicFramePr/>
          <p:nvPr>
            <p:extLst>
              <p:ext uri="{D42A27DB-BD31-4B8C-83A1-F6EECF244321}">
                <p14:modId xmlns:p14="http://schemas.microsoft.com/office/powerpoint/2010/main" val="2069092948"/>
              </p:ext>
            </p:extLst>
          </p:nvPr>
        </p:nvGraphicFramePr>
        <p:xfrm>
          <a:off x="1763252" y="3303639"/>
          <a:ext cx="5460182" cy="3132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0882352-8762-4044-989B-CC8A3957F483}"/>
              </a:ext>
            </a:extLst>
          </p:cNvPr>
          <p:cNvSpPr txBox="1"/>
          <p:nvPr/>
        </p:nvSpPr>
        <p:spPr>
          <a:xfrm>
            <a:off x="3224981" y="5702710"/>
            <a:ext cx="2646878" cy="461665"/>
          </a:xfrm>
          <a:prstGeom prst="rect">
            <a:avLst/>
          </a:prstGeom>
          <a:noFill/>
        </p:spPr>
        <p:txBody>
          <a:bodyPr wrap="none" rtlCol="0">
            <a:spAutoFit/>
          </a:bodyPr>
          <a:lstStyle/>
          <a:p>
            <a:r>
              <a:rPr lang="en-US" sz="2400" b="1" dirty="0" err="1"/>
              <a:t>美国自闭症发病率</a:t>
            </a:r>
            <a:endParaRPr lang="en-US" sz="2400" b="1" dirty="0"/>
          </a:p>
        </p:txBody>
      </p:sp>
      <p:sp>
        <p:nvSpPr>
          <p:cNvPr id="7" name="Rectangle 6">
            <a:extLst>
              <a:ext uri="{FF2B5EF4-FFF2-40B4-BE49-F238E27FC236}">
                <a16:creationId xmlns:a16="http://schemas.microsoft.com/office/drawing/2014/main" id="{98A69BE0-CDAB-0D4C-B2C8-45F3853A8F8C}"/>
              </a:ext>
            </a:extLst>
          </p:cNvPr>
          <p:cNvSpPr/>
          <p:nvPr/>
        </p:nvSpPr>
        <p:spPr>
          <a:xfrm>
            <a:off x="1949640" y="4109572"/>
            <a:ext cx="859531" cy="369332"/>
          </a:xfrm>
          <a:prstGeom prst="rect">
            <a:avLst/>
          </a:prstGeom>
        </p:spPr>
        <p:txBody>
          <a:bodyPr wrap="none">
            <a:spAutoFit/>
          </a:bodyPr>
          <a:lstStyle/>
          <a:p>
            <a:r>
              <a:rPr lang="en-US" altLang="zh-CN" dirty="0"/>
              <a:t>1/5000</a:t>
            </a:r>
            <a:endParaRPr lang="en-US" dirty="0"/>
          </a:p>
        </p:txBody>
      </p:sp>
      <p:sp>
        <p:nvSpPr>
          <p:cNvPr id="8" name="Rectangle 7">
            <a:extLst>
              <a:ext uri="{FF2B5EF4-FFF2-40B4-BE49-F238E27FC236}">
                <a16:creationId xmlns:a16="http://schemas.microsoft.com/office/drawing/2014/main" id="{59EE7480-082B-9546-BC0A-0A9FB079860D}"/>
              </a:ext>
            </a:extLst>
          </p:cNvPr>
          <p:cNvSpPr/>
          <p:nvPr/>
        </p:nvSpPr>
        <p:spPr>
          <a:xfrm>
            <a:off x="4023763" y="3740240"/>
            <a:ext cx="742511" cy="369332"/>
          </a:xfrm>
          <a:prstGeom prst="rect">
            <a:avLst/>
          </a:prstGeom>
        </p:spPr>
        <p:txBody>
          <a:bodyPr wrap="none">
            <a:spAutoFit/>
          </a:bodyPr>
          <a:lstStyle/>
          <a:p>
            <a:r>
              <a:rPr lang="en-US" altLang="zh-CN" dirty="0"/>
              <a:t>1/100</a:t>
            </a:r>
            <a:endParaRPr lang="en-US" dirty="0"/>
          </a:p>
        </p:txBody>
      </p:sp>
      <p:sp>
        <p:nvSpPr>
          <p:cNvPr id="9" name="Rectangle 8">
            <a:extLst>
              <a:ext uri="{FF2B5EF4-FFF2-40B4-BE49-F238E27FC236}">
                <a16:creationId xmlns:a16="http://schemas.microsoft.com/office/drawing/2014/main" id="{1F4E86DB-B8F8-A845-BB8D-B251F4630F05}"/>
              </a:ext>
            </a:extLst>
          </p:cNvPr>
          <p:cNvSpPr/>
          <p:nvPr/>
        </p:nvSpPr>
        <p:spPr>
          <a:xfrm>
            <a:off x="6009396" y="3244334"/>
            <a:ext cx="625492" cy="369332"/>
          </a:xfrm>
          <a:prstGeom prst="rect">
            <a:avLst/>
          </a:prstGeom>
        </p:spPr>
        <p:txBody>
          <a:bodyPr wrap="none">
            <a:spAutoFit/>
          </a:bodyPr>
          <a:lstStyle/>
          <a:p>
            <a:r>
              <a:rPr lang="en-US" altLang="zh-CN" dirty="0"/>
              <a:t>1/68</a:t>
            </a:r>
            <a:endParaRPr lang="en-US" dirty="0"/>
          </a:p>
        </p:txBody>
      </p:sp>
      <p:cxnSp>
        <p:nvCxnSpPr>
          <p:cNvPr id="11" name="Straight Arrow Connector 10">
            <a:extLst>
              <a:ext uri="{FF2B5EF4-FFF2-40B4-BE49-F238E27FC236}">
                <a16:creationId xmlns:a16="http://schemas.microsoft.com/office/drawing/2014/main" id="{DBA23901-C699-E745-9CA6-46B789306B2E}"/>
              </a:ext>
            </a:extLst>
          </p:cNvPr>
          <p:cNvCxnSpPr>
            <a:cxnSpLocks/>
          </p:cNvCxnSpPr>
          <p:nvPr/>
        </p:nvCxnSpPr>
        <p:spPr>
          <a:xfrm flipH="1">
            <a:off x="5211097" y="4109572"/>
            <a:ext cx="608616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84D6A248-DCF3-2E43-B7C1-203DF3D6F067}"/>
              </a:ext>
            </a:extLst>
          </p:cNvPr>
          <p:cNvSpPr/>
          <p:nvPr/>
        </p:nvSpPr>
        <p:spPr>
          <a:xfrm>
            <a:off x="7109302" y="3774499"/>
            <a:ext cx="5032115" cy="369332"/>
          </a:xfrm>
          <a:prstGeom prst="rect">
            <a:avLst/>
          </a:prstGeom>
        </p:spPr>
        <p:txBody>
          <a:bodyPr wrap="square">
            <a:spAutoFit/>
          </a:bodyPr>
          <a:lstStyle/>
          <a:p>
            <a:r>
              <a:rPr lang="zh-CN" altLang="en-US" dirty="0"/>
              <a:t>我国目前尚未开展针对自闭症的全国流行病调查</a:t>
            </a:r>
            <a:endParaRPr lang="en-US" dirty="0"/>
          </a:p>
        </p:txBody>
      </p:sp>
      <p:sp>
        <p:nvSpPr>
          <p:cNvPr id="14" name="Rectangle 13">
            <a:extLst>
              <a:ext uri="{FF2B5EF4-FFF2-40B4-BE49-F238E27FC236}">
                <a16:creationId xmlns:a16="http://schemas.microsoft.com/office/drawing/2014/main" id="{B023DA34-E50D-7C43-8524-1BEC5D01006E}"/>
              </a:ext>
            </a:extLst>
          </p:cNvPr>
          <p:cNvSpPr/>
          <p:nvPr/>
        </p:nvSpPr>
        <p:spPr>
          <a:xfrm>
            <a:off x="9178607" y="4133688"/>
            <a:ext cx="2127505" cy="369332"/>
          </a:xfrm>
          <a:prstGeom prst="rect">
            <a:avLst/>
          </a:prstGeom>
        </p:spPr>
        <p:txBody>
          <a:bodyPr wrap="none">
            <a:spAutoFit/>
          </a:bodyPr>
          <a:lstStyle/>
          <a:p>
            <a:r>
              <a:rPr lang="zh-CN" altLang="en-US" dirty="0"/>
              <a:t>推测发病率为</a:t>
            </a:r>
            <a:r>
              <a:rPr lang="en-US" altLang="zh-CN" dirty="0">
                <a:solidFill>
                  <a:srgbClr val="0000FF"/>
                </a:solidFill>
              </a:rPr>
              <a:t>1/100</a:t>
            </a:r>
            <a:endParaRPr lang="en-US" dirty="0"/>
          </a:p>
        </p:txBody>
      </p:sp>
    </p:spTree>
    <p:extLst>
      <p:ext uri="{BB962C8B-B14F-4D97-AF65-F5344CB8AC3E}">
        <p14:creationId xmlns:p14="http://schemas.microsoft.com/office/powerpoint/2010/main" val="286086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3. </a:t>
            </a:r>
            <a:r>
              <a:rPr lang="zh-CN" altLang="en-US" sz="2458" b="1" dirty="0"/>
              <a:t>数字鸿沟</a:t>
            </a:r>
            <a:endParaRPr lang="en-US" altLang="zh-CN" sz="2458" b="1" dirty="0"/>
          </a:p>
          <a:p>
            <a:r>
              <a:rPr lang="zh-CN" altLang="en-US" sz="2458" dirty="0"/>
              <a:t>数字鸿沟是一种</a:t>
            </a:r>
            <a:r>
              <a:rPr lang="zh-CN" altLang="en-US" sz="2458" dirty="0">
                <a:solidFill>
                  <a:srgbClr val="FF0000"/>
                </a:solidFill>
              </a:rPr>
              <a:t>信息交流</a:t>
            </a:r>
            <a:r>
              <a:rPr lang="zh-CN" altLang="en-US" sz="2458" dirty="0"/>
              <a:t>中间存在的鸿沟，信息流具有“</a:t>
            </a:r>
            <a:r>
              <a:rPr lang="zh-CN" altLang="en-US" sz="2458" dirty="0">
                <a:solidFill>
                  <a:srgbClr val="0000FF"/>
                </a:solidFill>
              </a:rPr>
              <a:t>信息不对称性</a:t>
            </a:r>
            <a:r>
              <a:rPr lang="zh-CN" altLang="en-US" sz="2458" dirty="0"/>
              <a:t>”</a:t>
            </a:r>
            <a:endParaRPr lang="en-US" altLang="zh-CN" sz="2458" dirty="0"/>
          </a:p>
          <a:p>
            <a:r>
              <a:rPr lang="zh-CN" altLang="en-US" sz="2458" dirty="0"/>
              <a:t>数字鸿沟是个</a:t>
            </a:r>
            <a:r>
              <a:rPr lang="zh-CN" altLang="en-US" sz="2458" dirty="0">
                <a:solidFill>
                  <a:srgbClr val="FF0000"/>
                </a:solidFill>
              </a:rPr>
              <a:t>经济现象</a:t>
            </a:r>
            <a:r>
              <a:rPr lang="zh-CN" altLang="en-US" sz="2458" dirty="0"/>
              <a:t>，是经济和社会发展的差距的客观反映，</a:t>
            </a:r>
            <a:r>
              <a:rPr lang="zh-CN" altLang="en-US" sz="2458" dirty="0">
                <a:solidFill>
                  <a:srgbClr val="FF0000"/>
                </a:solidFill>
              </a:rPr>
              <a:t>符合</a:t>
            </a:r>
            <a:r>
              <a:rPr lang="zh-CN" altLang="en-US" sz="2458" dirty="0">
                <a:solidFill>
                  <a:srgbClr val="0000FF"/>
                </a:solidFill>
              </a:rPr>
              <a:t>网络经济</a:t>
            </a:r>
            <a:r>
              <a:rPr lang="zh-CN" altLang="en-US" sz="2458" dirty="0">
                <a:solidFill>
                  <a:srgbClr val="FF0000"/>
                </a:solidFill>
              </a:rPr>
              <a:t>发展的一些基本规律</a:t>
            </a:r>
            <a:r>
              <a:rPr lang="zh-CN" altLang="en-US" sz="2458" dirty="0"/>
              <a:t>，如“强者恒强”、“双拐点现象”</a:t>
            </a:r>
            <a:endParaRPr lang="en-US" altLang="zh-CN" sz="2458" dirty="0"/>
          </a:p>
          <a:p>
            <a:r>
              <a:rPr lang="zh-CN" altLang="en-US" sz="2458" dirty="0">
                <a:solidFill>
                  <a:srgbClr val="0000FF"/>
                </a:solidFill>
              </a:rPr>
              <a:t>创新能力和学习能力</a:t>
            </a:r>
            <a:r>
              <a:rPr lang="zh-CN" altLang="en-US" sz="2458" dirty="0"/>
              <a:t>等软环境也存在“鸿沟”</a:t>
            </a:r>
            <a:endParaRPr lang="en-US" altLang="zh-CN" sz="2458" dirty="0"/>
          </a:p>
          <a:p>
            <a:endParaRPr lang="en-US" altLang="zh-CN" sz="2458" dirty="0"/>
          </a:p>
          <a:p>
            <a:r>
              <a:rPr lang="zh-CN" altLang="en-US" sz="2458" b="1" dirty="0"/>
              <a:t>数字鸿沟的定义</a:t>
            </a:r>
            <a:r>
              <a:rPr lang="zh-CN" altLang="en-US" sz="2458" dirty="0"/>
              <a:t>（</a:t>
            </a:r>
            <a:r>
              <a:rPr lang="en-US" altLang="zh-CN" sz="2458" dirty="0"/>
              <a:t>National Telecommunications and Information Administration, NTIA</a:t>
            </a:r>
            <a:r>
              <a:rPr lang="zh-CN" altLang="en-US" sz="2458" dirty="0"/>
              <a:t>）：是一个在那些</a:t>
            </a:r>
            <a:r>
              <a:rPr lang="zh-CN" altLang="en-US" sz="2458" dirty="0">
                <a:solidFill>
                  <a:srgbClr val="FF0000"/>
                </a:solidFill>
              </a:rPr>
              <a:t>拥有信息时代的工具的人</a:t>
            </a:r>
            <a:r>
              <a:rPr lang="zh-CN" altLang="en-US" sz="2458" dirty="0"/>
              <a:t>以及</a:t>
            </a:r>
            <a:r>
              <a:rPr lang="zh-CN" altLang="en-US" sz="2458" dirty="0">
                <a:solidFill>
                  <a:srgbClr val="FF0000"/>
                </a:solidFill>
              </a:rPr>
              <a:t>那些未曾拥有者</a:t>
            </a:r>
            <a:r>
              <a:rPr lang="zh-CN" altLang="en-US" sz="2458" dirty="0"/>
              <a:t>之间存在的鸿沟</a:t>
            </a:r>
            <a:endParaRPr lang="en-US" altLang="zh-CN" sz="2458" dirty="0"/>
          </a:p>
          <a:p>
            <a:endParaRPr lang="en-US" altLang="zh-CN" sz="2458" dirty="0"/>
          </a:p>
          <a:p>
            <a:r>
              <a:rPr lang="zh-CN" altLang="en-US" sz="2458" dirty="0">
                <a:solidFill>
                  <a:srgbClr val="0000FF"/>
                </a:solidFill>
              </a:rPr>
              <a:t>有效迅速地缩小数字鸿沟</a:t>
            </a:r>
            <a:r>
              <a:rPr lang="zh-CN" altLang="en-US" sz="2458" dirty="0"/>
              <a:t>，关系社会和谐与可持续发展</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31639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4.</a:t>
            </a:r>
            <a:r>
              <a:rPr lang="zh-CN" altLang="en-US" sz="2458" b="1" dirty="0"/>
              <a:t> 突发事件</a:t>
            </a:r>
            <a:r>
              <a:rPr lang="en-US" altLang="zh-CN" sz="2458" b="1" dirty="0"/>
              <a:t>1/3</a:t>
            </a: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22</a:t>
            </a:fld>
            <a:endParaRPr lang="zh-CN" altLang="en-US">
              <a:solidFill>
                <a:prstClr val="black">
                  <a:tint val="75000"/>
                </a:prstClr>
              </a:solidFill>
              <a:latin typeface="Calibri"/>
              <a:ea typeface="宋体" panose="02010600030101010101" pitchFamily="2" charset="-122"/>
            </a:endParaRPr>
          </a:p>
        </p:txBody>
      </p:sp>
      <p:pic>
        <p:nvPicPr>
          <p:cNvPr id="6" name="图片 5">
            <a:extLst>
              <a:ext uri="{FF2B5EF4-FFF2-40B4-BE49-F238E27FC236}">
                <a16:creationId xmlns:a16="http://schemas.microsoft.com/office/drawing/2014/main" id="{CD804AE1-6A6C-E4B3-36C4-D55683DA27EC}"/>
              </a:ext>
            </a:extLst>
          </p:cNvPr>
          <p:cNvPicPr>
            <a:picLocks noChangeAspect="1"/>
          </p:cNvPicPr>
          <p:nvPr/>
        </p:nvPicPr>
        <p:blipFill>
          <a:blip r:embed="rId3"/>
          <a:stretch>
            <a:fillRect/>
          </a:stretch>
        </p:blipFill>
        <p:spPr>
          <a:xfrm>
            <a:off x="588616" y="2038383"/>
            <a:ext cx="11014767" cy="4217803"/>
          </a:xfrm>
          <a:prstGeom prst="rect">
            <a:avLst/>
          </a:prstGeom>
        </p:spPr>
      </p:pic>
    </p:spTree>
    <p:extLst>
      <p:ext uri="{BB962C8B-B14F-4D97-AF65-F5344CB8AC3E}">
        <p14:creationId xmlns:p14="http://schemas.microsoft.com/office/powerpoint/2010/main" val="172733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4.</a:t>
            </a:r>
            <a:r>
              <a:rPr lang="zh-CN" altLang="en-US" sz="2458" b="1" dirty="0"/>
              <a:t> 突发事件</a:t>
            </a:r>
            <a:r>
              <a:rPr lang="en-US" altLang="zh-CN" sz="2458" b="1" dirty="0"/>
              <a:t>2/3</a:t>
            </a: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23</a:t>
            </a:fld>
            <a:endParaRPr lang="zh-CN" altLang="en-US">
              <a:solidFill>
                <a:prstClr val="black">
                  <a:tint val="75000"/>
                </a:prstClr>
              </a:solidFill>
              <a:latin typeface="Calibri"/>
              <a:ea typeface="宋体" panose="02010600030101010101" pitchFamily="2" charset="-122"/>
            </a:endParaRPr>
          </a:p>
        </p:txBody>
      </p:sp>
      <p:pic>
        <p:nvPicPr>
          <p:cNvPr id="7" name="图片 6">
            <a:extLst>
              <a:ext uri="{FF2B5EF4-FFF2-40B4-BE49-F238E27FC236}">
                <a16:creationId xmlns:a16="http://schemas.microsoft.com/office/drawing/2014/main" id="{4A2D1DA0-7D77-10B7-57BC-8DC527386B75}"/>
              </a:ext>
            </a:extLst>
          </p:cNvPr>
          <p:cNvPicPr>
            <a:picLocks noChangeAspect="1"/>
          </p:cNvPicPr>
          <p:nvPr/>
        </p:nvPicPr>
        <p:blipFill>
          <a:blip r:embed="rId3"/>
          <a:stretch>
            <a:fillRect/>
          </a:stretch>
        </p:blipFill>
        <p:spPr>
          <a:xfrm>
            <a:off x="368300" y="1995607"/>
            <a:ext cx="10819642" cy="4655542"/>
          </a:xfrm>
          <a:prstGeom prst="rect">
            <a:avLst/>
          </a:prstGeom>
        </p:spPr>
      </p:pic>
    </p:spTree>
    <p:extLst>
      <p:ext uri="{BB962C8B-B14F-4D97-AF65-F5344CB8AC3E}">
        <p14:creationId xmlns:p14="http://schemas.microsoft.com/office/powerpoint/2010/main" val="156049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4.</a:t>
            </a:r>
            <a:r>
              <a:rPr lang="zh-CN" altLang="en-US" sz="2458" b="1" dirty="0"/>
              <a:t> 突发事件</a:t>
            </a:r>
            <a:r>
              <a:rPr lang="en-US" altLang="zh-CN" sz="2458" b="1" dirty="0"/>
              <a:t>3/3</a:t>
            </a: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5.2.3 </a:t>
            </a:r>
            <a:r>
              <a:rPr lang="zh-CN" altLang="en-US" sz="4097" b="1" dirty="0">
                <a:solidFill>
                  <a:schemeClr val="bg1"/>
                </a:solidFill>
              </a:rPr>
              <a:t>因特网与社会问题</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24</a:t>
            </a:fld>
            <a:endParaRPr lang="zh-CN" altLang="en-US">
              <a:solidFill>
                <a:prstClr val="black">
                  <a:tint val="75000"/>
                </a:prstClr>
              </a:solidFill>
              <a:latin typeface="Calibri"/>
              <a:ea typeface="宋体" panose="02010600030101010101" pitchFamily="2" charset="-122"/>
            </a:endParaRPr>
          </a:p>
        </p:txBody>
      </p:sp>
      <p:pic>
        <p:nvPicPr>
          <p:cNvPr id="7" name="图片 6">
            <a:extLst>
              <a:ext uri="{FF2B5EF4-FFF2-40B4-BE49-F238E27FC236}">
                <a16:creationId xmlns:a16="http://schemas.microsoft.com/office/drawing/2014/main" id="{1945057B-A3F0-0248-1F78-4EBBCF2178A2}"/>
              </a:ext>
            </a:extLst>
          </p:cNvPr>
          <p:cNvPicPr>
            <a:picLocks noChangeAspect="1"/>
          </p:cNvPicPr>
          <p:nvPr/>
        </p:nvPicPr>
        <p:blipFill>
          <a:blip r:embed="rId3"/>
          <a:stretch>
            <a:fillRect/>
          </a:stretch>
        </p:blipFill>
        <p:spPr>
          <a:xfrm>
            <a:off x="567635" y="1930400"/>
            <a:ext cx="11133312" cy="4107082"/>
          </a:xfrm>
          <a:prstGeom prst="rect">
            <a:avLst/>
          </a:prstGeom>
        </p:spPr>
      </p:pic>
    </p:spTree>
    <p:extLst>
      <p:ext uri="{BB962C8B-B14F-4D97-AF65-F5344CB8AC3E}">
        <p14:creationId xmlns:p14="http://schemas.microsoft.com/office/powerpoint/2010/main" val="396931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pPr marL="0" indent="0">
              <a:buNone/>
            </a:pPr>
            <a:r>
              <a:rPr lang="en-US" altLang="zh-CN" sz="2458" b="1" dirty="0"/>
              <a:t>1. </a:t>
            </a:r>
            <a:r>
              <a:rPr lang="zh-CN" altLang="en-US" sz="2458" b="1" dirty="0"/>
              <a:t>网络文化的概念</a:t>
            </a:r>
            <a:endParaRPr lang="en-US" altLang="zh-CN" sz="2458" b="1" dirty="0"/>
          </a:p>
          <a:p>
            <a:r>
              <a:rPr lang="zh-CN" altLang="en-US" sz="2458" dirty="0">
                <a:solidFill>
                  <a:srgbClr val="FF0000"/>
                </a:solidFill>
              </a:rPr>
              <a:t>网络文化</a:t>
            </a:r>
            <a:r>
              <a:rPr lang="zh-CN" altLang="en-US" sz="2458" dirty="0"/>
              <a:t>是随着现代科学技术，特别是随着多媒体技术的发展而出现的一种现代层面的文化，本质上属于</a:t>
            </a:r>
            <a:r>
              <a:rPr lang="zh-CN" altLang="en-US" sz="2458" dirty="0">
                <a:solidFill>
                  <a:srgbClr val="0000FF"/>
                </a:solidFill>
              </a:rPr>
              <a:t>大众消费文化</a:t>
            </a:r>
            <a:endParaRPr lang="en-US" altLang="zh-CN" sz="2458" b="1" dirty="0"/>
          </a:p>
          <a:p>
            <a:r>
              <a:rPr lang="zh-CN" altLang="en-US" sz="2458" b="1" dirty="0"/>
              <a:t>网络文化的起源：</a:t>
            </a:r>
            <a:r>
              <a:rPr lang="zh-CN" altLang="en-US" sz="2458" dirty="0"/>
              <a:t>缘于</a:t>
            </a:r>
            <a:r>
              <a:rPr lang="zh-CN" altLang="en-US" sz="2458" dirty="0">
                <a:solidFill>
                  <a:srgbClr val="FF0000"/>
                </a:solidFill>
              </a:rPr>
              <a:t>黑客文化</a:t>
            </a:r>
            <a:r>
              <a:rPr lang="zh-CN" altLang="en-US" sz="2458" dirty="0"/>
              <a:t>和威廉</a:t>
            </a:r>
            <a:r>
              <a:rPr lang="en-US" altLang="zh-CN" sz="2458" dirty="0"/>
              <a:t>.</a:t>
            </a:r>
            <a:r>
              <a:rPr lang="zh-CN" altLang="en-US" sz="2458" dirty="0"/>
              <a:t>吉布森（</a:t>
            </a:r>
            <a:r>
              <a:rPr lang="en-US" altLang="zh-CN" sz="2458" dirty="0"/>
              <a:t>William Gibson</a:t>
            </a:r>
            <a:r>
              <a:rPr lang="zh-CN" altLang="en-US" sz="2458" dirty="0"/>
              <a:t>）等人的赛博朋克（</a:t>
            </a:r>
            <a:r>
              <a:rPr lang="en-US" altLang="zh-CN" sz="2458" dirty="0"/>
              <a:t>cyberpunk, </a:t>
            </a:r>
            <a:r>
              <a:rPr lang="zh-CN" altLang="en-US" sz="2458" dirty="0"/>
              <a:t>是</a:t>
            </a:r>
            <a:r>
              <a:rPr lang="en-US" altLang="zh-CN" sz="2458" dirty="0"/>
              <a:t>cybernetics</a:t>
            </a:r>
            <a:r>
              <a:rPr lang="zh-CN" altLang="en-US" sz="2458" dirty="0"/>
              <a:t>与</a:t>
            </a:r>
            <a:r>
              <a:rPr lang="en-US" altLang="zh-CN" sz="2458" dirty="0"/>
              <a:t>punk</a:t>
            </a:r>
            <a:r>
              <a:rPr lang="zh-CN" altLang="en-US" sz="2458" dirty="0"/>
              <a:t>的结合词）型</a:t>
            </a:r>
            <a:r>
              <a:rPr lang="zh-CN" altLang="en-US" sz="2458" dirty="0">
                <a:solidFill>
                  <a:srgbClr val="FF0000"/>
                </a:solidFill>
              </a:rPr>
              <a:t>科幻小说</a:t>
            </a:r>
            <a:endParaRPr lang="en-HK" altLang="zh-CN" sz="2458" dirty="0">
              <a:solidFill>
                <a:srgbClr val="FF0000"/>
              </a:solidFill>
            </a:endParaRPr>
          </a:p>
          <a:p>
            <a:endParaRPr lang="en-HK" altLang="zh-CN" sz="2458" dirty="0">
              <a:solidFill>
                <a:srgbClr val="FF0000"/>
              </a:solidFill>
            </a:endParaRPr>
          </a:p>
          <a:p>
            <a:pPr marL="0" indent="0">
              <a:buNone/>
            </a:pPr>
            <a:r>
              <a:rPr lang="en-US" altLang="zh-CN" sz="2458" b="1" dirty="0"/>
              <a:t>2. </a:t>
            </a:r>
            <a:r>
              <a:rPr lang="zh-CN" altLang="en-US" sz="2458" b="1" dirty="0"/>
              <a:t>网络文化发展的特点</a:t>
            </a:r>
            <a:endParaRPr lang="en-US" altLang="zh-CN" sz="2458" b="1" dirty="0"/>
          </a:p>
          <a:p>
            <a:r>
              <a:rPr lang="zh-CN" altLang="en-US" sz="2458" b="1" dirty="0"/>
              <a:t>网络文化发展的表现：</a:t>
            </a:r>
            <a:endParaRPr lang="en-US" altLang="zh-CN" sz="2458" b="1" dirty="0"/>
          </a:p>
          <a:p>
            <a:pPr lvl="1"/>
            <a:r>
              <a:rPr lang="en-US" altLang="zh-CN" sz="2458" dirty="0">
                <a:sym typeface="Wingdings" panose="05000000000000000000" pitchFamily="2" charset="2"/>
              </a:rPr>
              <a:t>(1) </a:t>
            </a:r>
            <a:r>
              <a:rPr lang="zh-CN" altLang="en-US" sz="2458" dirty="0">
                <a:sym typeface="Wingdings" panose="05000000000000000000" pitchFamily="2" charset="2"/>
              </a:rPr>
              <a:t>与</a:t>
            </a:r>
            <a:r>
              <a:rPr lang="zh-CN" altLang="en-US" sz="2458" dirty="0">
                <a:solidFill>
                  <a:srgbClr val="FF0000"/>
                </a:solidFill>
                <a:sym typeface="Wingdings" panose="05000000000000000000" pitchFamily="2" charset="2"/>
              </a:rPr>
              <a:t>民族历史文化</a:t>
            </a:r>
            <a:r>
              <a:rPr lang="zh-CN" altLang="en-US" sz="2458" dirty="0">
                <a:sym typeface="Wingdings" panose="05000000000000000000" pitchFamily="2" charset="2"/>
              </a:rPr>
              <a:t>的冲突</a:t>
            </a:r>
            <a:endParaRPr lang="en-US" altLang="zh-CN" sz="2458" dirty="0">
              <a:sym typeface="Wingdings" panose="05000000000000000000" pitchFamily="2" charset="2"/>
            </a:endParaRPr>
          </a:p>
          <a:p>
            <a:pPr lvl="1"/>
            <a:r>
              <a:rPr lang="en-US" altLang="zh-CN" sz="2458" dirty="0">
                <a:sym typeface="Wingdings" panose="05000000000000000000" pitchFamily="2" charset="2"/>
              </a:rPr>
              <a:t>(2) </a:t>
            </a:r>
            <a:r>
              <a:rPr lang="zh-CN" altLang="en-US" sz="2458" dirty="0">
                <a:solidFill>
                  <a:srgbClr val="FF0000"/>
                </a:solidFill>
                <a:sym typeface="Wingdings" panose="05000000000000000000" pitchFamily="2" charset="2"/>
              </a:rPr>
              <a:t>价值取向</a:t>
            </a:r>
            <a:r>
              <a:rPr lang="zh-CN" altLang="en-US" sz="2458" dirty="0">
                <a:sym typeface="Wingdings" panose="05000000000000000000" pitchFamily="2" charset="2"/>
              </a:rPr>
              <a:t>上的冲突：宁信机、不信人</a:t>
            </a:r>
            <a:endParaRPr lang="en-US" altLang="zh-CN" sz="2458" dirty="0">
              <a:sym typeface="Wingdings" panose="05000000000000000000" pitchFamily="2" charset="2"/>
            </a:endParaRPr>
          </a:p>
          <a:p>
            <a:pPr lvl="1"/>
            <a:r>
              <a:rPr lang="en-US" altLang="zh-CN" sz="2458" dirty="0">
                <a:sym typeface="Wingdings" panose="05000000000000000000" pitchFamily="2" charset="2"/>
              </a:rPr>
              <a:t>(3) </a:t>
            </a:r>
            <a:r>
              <a:rPr lang="zh-CN" altLang="en-US" sz="2458" dirty="0">
                <a:sym typeface="Wingdings" panose="05000000000000000000" pitchFamily="2" charset="2"/>
              </a:rPr>
              <a:t>对</a:t>
            </a:r>
            <a:r>
              <a:rPr lang="zh-CN" altLang="en-US" sz="2458" dirty="0">
                <a:solidFill>
                  <a:srgbClr val="0000FF"/>
                </a:solidFill>
                <a:sym typeface="Wingdings" panose="05000000000000000000" pitchFamily="2" charset="2"/>
              </a:rPr>
              <a:t>负面信息的屏蔽</a:t>
            </a:r>
            <a:r>
              <a:rPr lang="zh-CN" altLang="en-US" sz="2458" dirty="0">
                <a:sym typeface="Wingdings" panose="05000000000000000000" pitchFamily="2" charset="2"/>
              </a:rPr>
              <a:t>作用减弱</a:t>
            </a:r>
            <a:endParaRPr lang="en-US" altLang="zh-CN" sz="2458" dirty="0"/>
          </a:p>
          <a:p>
            <a:endParaRPr lang="en-US" altLang="zh-CN" sz="2458" dirty="0">
              <a:solidFill>
                <a:srgbClr val="FF0000"/>
              </a:solidFill>
            </a:endParaRP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5.2.4 </a:t>
            </a:r>
            <a:r>
              <a:rPr lang="zh-CN" altLang="en-US" sz="4097" b="1" dirty="0">
                <a:solidFill>
                  <a:schemeClr val="bg1"/>
                </a:solidFill>
              </a:rPr>
              <a:t>因特网与文化</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25</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91780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3. </a:t>
            </a:r>
            <a:r>
              <a:rPr lang="zh-CN" altLang="en-US" sz="2458" b="1" dirty="0"/>
              <a:t>网络文化中的责任</a:t>
            </a:r>
            <a:endParaRPr lang="en-US" altLang="zh-CN" sz="2458" b="1" dirty="0"/>
          </a:p>
          <a:p>
            <a:r>
              <a:rPr lang="zh-CN" altLang="en-US" sz="2458" b="1" dirty="0"/>
              <a:t>认识一：</a:t>
            </a:r>
            <a:r>
              <a:rPr lang="zh-CN" altLang="en-US" sz="2458" dirty="0"/>
              <a:t>网络技术带来的是</a:t>
            </a:r>
            <a:r>
              <a:rPr lang="zh-CN" altLang="en-US" sz="2458" dirty="0">
                <a:solidFill>
                  <a:srgbClr val="FF0000"/>
                </a:solidFill>
              </a:rPr>
              <a:t>发展机遇</a:t>
            </a:r>
            <a:r>
              <a:rPr lang="zh-CN" altLang="en-US" sz="2458" dirty="0"/>
              <a:t>、新的</a:t>
            </a:r>
            <a:r>
              <a:rPr lang="zh-CN" altLang="en-US" sz="2458" dirty="0">
                <a:solidFill>
                  <a:srgbClr val="FF0000"/>
                </a:solidFill>
              </a:rPr>
              <a:t>生活方式</a:t>
            </a:r>
            <a:r>
              <a:rPr lang="zh-CN" altLang="en-US" sz="2458" dirty="0"/>
              <a:t>，能够改善现有的社会问题</a:t>
            </a:r>
            <a:endParaRPr lang="en-US" altLang="zh-CN" sz="2458" dirty="0"/>
          </a:p>
          <a:p>
            <a:r>
              <a:rPr lang="zh-CN" altLang="en-US" sz="2458" b="1" dirty="0"/>
              <a:t>认识二：</a:t>
            </a:r>
            <a:r>
              <a:rPr lang="zh-CN" altLang="en-US" sz="2458" dirty="0"/>
              <a:t>网络最终会导致人类丧失自我</a:t>
            </a:r>
            <a:r>
              <a:rPr lang="zh-CN" altLang="en-US" sz="2458" dirty="0">
                <a:solidFill>
                  <a:srgbClr val="FF0000"/>
                </a:solidFill>
              </a:rPr>
              <a:t>走向毁灭</a:t>
            </a:r>
            <a:endParaRPr lang="en-US" altLang="zh-CN" sz="2458" dirty="0"/>
          </a:p>
          <a:p>
            <a:r>
              <a:rPr lang="zh-CN" altLang="en-US" sz="2458" dirty="0"/>
              <a:t>无论哪种观点，都需要</a:t>
            </a:r>
            <a:r>
              <a:rPr lang="zh-CN" altLang="en-US" sz="2458" dirty="0">
                <a:solidFill>
                  <a:srgbClr val="FF0000"/>
                </a:solidFill>
              </a:rPr>
              <a:t>建立一种新的</a:t>
            </a:r>
            <a:r>
              <a:rPr lang="zh-CN" altLang="en-US" sz="2458" dirty="0">
                <a:solidFill>
                  <a:srgbClr val="0000FF"/>
                </a:solidFill>
              </a:rPr>
              <a:t>责任原则</a:t>
            </a:r>
            <a:r>
              <a:rPr lang="zh-CN" altLang="en-US" sz="2458" dirty="0"/>
              <a:t>，既要对某种乌托邦的信念负责，也要对可以预见的后果承担应用的责任</a:t>
            </a:r>
            <a:endParaRPr lang="en-HK" altLang="zh-CN" sz="2458" dirty="0"/>
          </a:p>
          <a:p>
            <a:endParaRPr lang="en-HK" altLang="zh-CN" sz="2458" dirty="0"/>
          </a:p>
          <a:p>
            <a:pPr marL="0" indent="0">
              <a:buNone/>
            </a:pPr>
            <a:r>
              <a:rPr lang="en-US" altLang="zh-CN" sz="2458" b="1" dirty="0"/>
              <a:t>4. </a:t>
            </a:r>
            <a:r>
              <a:rPr lang="zh-CN" altLang="en-US" sz="2458" b="1" dirty="0"/>
              <a:t>网络守法教育</a:t>
            </a:r>
            <a:endParaRPr lang="en-US" altLang="zh-CN" sz="2458" b="1" dirty="0"/>
          </a:p>
          <a:p>
            <a:r>
              <a:rPr lang="zh-CN" altLang="en-US" sz="2458" dirty="0"/>
              <a:t>培养网络</a:t>
            </a:r>
            <a:r>
              <a:rPr lang="zh-CN" altLang="en-US" sz="2458" dirty="0">
                <a:solidFill>
                  <a:srgbClr val="0000FF"/>
                </a:solidFill>
              </a:rPr>
              <a:t>守法意识</a:t>
            </a:r>
            <a:r>
              <a:rPr lang="zh-CN" altLang="en-US" sz="2458" dirty="0"/>
              <a:t>，以便增强人们在网络空间的权利、义务观念</a:t>
            </a:r>
            <a:endParaRPr lang="en-HK" altLang="zh-CN" sz="2458" dirty="0"/>
          </a:p>
          <a:p>
            <a:r>
              <a:rPr lang="zh-CN" altLang="en-US" sz="2458" dirty="0"/>
              <a:t>培养网上</a:t>
            </a:r>
            <a:r>
              <a:rPr lang="zh-CN" altLang="en-US" sz="2458" dirty="0">
                <a:solidFill>
                  <a:srgbClr val="0000FF"/>
                </a:solidFill>
              </a:rPr>
              <a:t>自我保护的意识和能力</a:t>
            </a:r>
            <a:r>
              <a:rPr lang="zh-CN" altLang="en-US" sz="2458" dirty="0"/>
              <a:t>，知道在网络社会中由于</a:t>
            </a:r>
            <a:r>
              <a:rPr lang="zh-CN" altLang="en-US" sz="2458" dirty="0">
                <a:solidFill>
                  <a:srgbClr val="FF0000"/>
                </a:solidFill>
              </a:rPr>
              <a:t>主体的匿名性</a:t>
            </a:r>
            <a:r>
              <a:rPr lang="en-US" altLang="zh-CN" sz="2458" dirty="0"/>
              <a:t>….</a:t>
            </a:r>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5.2.4 </a:t>
            </a:r>
            <a:r>
              <a:rPr lang="zh-CN" altLang="en-US" sz="4097" b="1" dirty="0">
                <a:solidFill>
                  <a:schemeClr val="bg1"/>
                </a:solidFill>
              </a:rPr>
              <a:t>因特网与文化</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26</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05400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5.1 </a:t>
            </a:r>
            <a:r>
              <a:rPr lang="zh-CN" altLang="en-US" sz="2458" dirty="0">
                <a:solidFill>
                  <a:prstClr val="black"/>
                </a:solidFill>
                <a:latin typeface="微软雅黑" panose="020B0503020204020204" pitchFamily="34" charset="-122"/>
                <a:ea typeface="微软雅黑" panose="020B0503020204020204" pitchFamily="34" charset="-122"/>
              </a:rPr>
              <a:t>信息技术与国家现代化</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prstClr val="black"/>
                </a:solidFill>
                <a:latin typeface="微软雅黑" panose="020B0503020204020204" pitchFamily="34" charset="-122"/>
                <a:ea typeface="微软雅黑" panose="020B0503020204020204" pitchFamily="34" charset="-122"/>
              </a:rPr>
              <a:t>5.2 </a:t>
            </a:r>
            <a:r>
              <a:rPr lang="zh-CN" altLang="en-US" sz="2458" dirty="0">
                <a:solidFill>
                  <a:prstClr val="black"/>
                </a:solidFill>
                <a:latin typeface="微软雅黑" panose="020B0503020204020204" pitchFamily="34" charset="-122"/>
                <a:ea typeface="微软雅黑" panose="020B0503020204020204" pitchFamily="34" charset="-122"/>
              </a:rPr>
              <a:t>因特网的使用对社会的影响</a:t>
            </a:r>
            <a:endParaRPr lang="en-US" altLang="zh-CN" sz="2458" dirty="0">
              <a:solidFill>
                <a:prstClr val="black"/>
              </a:solidFill>
              <a:latin typeface="微软雅黑" panose="020B0503020204020204" pitchFamily="34" charset="-122"/>
              <a:ea typeface="微软雅黑" panose="020B0503020204020204" pitchFamily="34" charset="-122"/>
            </a:endParaRPr>
          </a:p>
          <a:p>
            <a:pPr marL="396724" indent="-396724" defTabSz="1053595">
              <a:lnSpc>
                <a:spcPct val="150000"/>
              </a:lnSpc>
            </a:pPr>
            <a:r>
              <a:rPr lang="en-US" altLang="zh-CN" sz="2458" dirty="0">
                <a:solidFill>
                  <a:srgbClr val="FF0000"/>
                </a:solidFill>
                <a:latin typeface="微软雅黑" panose="020B0503020204020204" pitchFamily="34" charset="-122"/>
                <a:ea typeface="微软雅黑" panose="020B0503020204020204" pitchFamily="34" charset="-122"/>
              </a:rPr>
              <a:t>5.3 </a:t>
            </a:r>
            <a:r>
              <a:rPr lang="zh-CN" altLang="en-US" sz="2458" dirty="0">
                <a:solidFill>
                  <a:srgbClr val="FF0000"/>
                </a:solidFill>
                <a:latin typeface="微软雅黑" panose="020B0503020204020204" pitchFamily="34" charset="-122"/>
                <a:ea typeface="微软雅黑" panose="020B0503020204020204" pitchFamily="34" charset="-122"/>
              </a:rPr>
              <a:t>全球化问题</a:t>
            </a:r>
            <a:endParaRPr lang="en-US" altLang="zh-CN" sz="245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5.3.1 </a:t>
            </a:r>
            <a:r>
              <a:rPr lang="zh-CN" altLang="en-US" sz="2048" dirty="0">
                <a:solidFill>
                  <a:srgbClr val="FF0000"/>
                </a:solidFill>
                <a:latin typeface="微软雅黑" panose="020B0503020204020204" pitchFamily="34" charset="-122"/>
                <a:ea typeface="微软雅黑" panose="020B0503020204020204" pitchFamily="34" charset="-122"/>
              </a:rPr>
              <a:t>全球化定义</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5.3.2 </a:t>
            </a:r>
            <a:r>
              <a:rPr lang="zh-CN" altLang="en-US" sz="2048" dirty="0">
                <a:solidFill>
                  <a:srgbClr val="FF0000"/>
                </a:solidFill>
                <a:latin typeface="微软雅黑" panose="020B0503020204020204" pitchFamily="34" charset="-122"/>
                <a:ea typeface="微软雅黑" panose="020B0503020204020204" pitchFamily="34" charset="-122"/>
              </a:rPr>
              <a:t>全球化带来的影响</a:t>
            </a:r>
            <a:endParaRPr lang="en-US" altLang="zh-CN" sz="2048" dirty="0">
              <a:solidFill>
                <a:srgbClr val="FF0000"/>
              </a:solidFill>
              <a:latin typeface="微软雅黑" panose="020B0503020204020204" pitchFamily="34" charset="-122"/>
              <a:ea typeface="微软雅黑" panose="020B0503020204020204" pitchFamily="34" charset="-122"/>
            </a:endParaRPr>
          </a:p>
          <a:p>
            <a:pPr marL="855234" lvl="1" indent="-328436" defTabSz="1053595">
              <a:lnSpc>
                <a:spcPct val="150000"/>
              </a:lnSpc>
            </a:pPr>
            <a:r>
              <a:rPr lang="en-US" altLang="zh-CN" sz="2048" dirty="0">
                <a:solidFill>
                  <a:srgbClr val="FF0000"/>
                </a:solidFill>
                <a:latin typeface="微软雅黑" panose="020B0503020204020204" pitchFamily="34" charset="-122"/>
                <a:ea typeface="微软雅黑" panose="020B0503020204020204" pitchFamily="34" charset="-122"/>
              </a:rPr>
              <a:t>5.3.3 </a:t>
            </a:r>
            <a:r>
              <a:rPr lang="zh-CN" altLang="en-US" sz="2048" dirty="0">
                <a:solidFill>
                  <a:srgbClr val="FF0000"/>
                </a:solidFill>
                <a:latin typeface="微软雅黑" panose="020B0503020204020204" pitchFamily="34" charset="-122"/>
                <a:ea typeface="微软雅黑" panose="020B0503020204020204" pitchFamily="34" charset="-122"/>
              </a:rPr>
              <a:t>公民的信息意识与信息权利</a:t>
            </a:r>
            <a:endParaRPr lang="en-US" altLang="zh-CN" sz="2048"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27</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718121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t>“全球化”在</a:t>
            </a:r>
            <a:r>
              <a:rPr lang="en-US" altLang="zh-CN" sz="2458" dirty="0"/>
              <a:t>《</a:t>
            </a:r>
            <a:r>
              <a:rPr lang="zh-CN" altLang="en-US" sz="2458" dirty="0"/>
              <a:t>韦氏字典</a:t>
            </a:r>
            <a:r>
              <a:rPr lang="en-US" altLang="zh-CN" sz="2458" dirty="0"/>
              <a:t>》</a:t>
            </a:r>
            <a:r>
              <a:rPr lang="zh-CN" altLang="en-US" sz="2458" dirty="0"/>
              <a:t>里定义为一个“在全球空间与实践领域中”</a:t>
            </a:r>
            <a:r>
              <a:rPr lang="zh-CN" altLang="en-US" sz="2458" dirty="0">
                <a:solidFill>
                  <a:srgbClr val="FF0000"/>
                </a:solidFill>
              </a:rPr>
              <a:t>促进各种活动、孕育各种动机</a:t>
            </a:r>
            <a:r>
              <a:rPr lang="zh-CN" altLang="en-US" sz="2458" dirty="0"/>
              <a:t>的演绎过程。</a:t>
            </a:r>
            <a:endParaRPr lang="en-US" altLang="zh-CN" sz="2458" dirty="0"/>
          </a:p>
          <a:p>
            <a:endParaRPr lang="en-US" altLang="zh-CN" sz="2458" dirty="0"/>
          </a:p>
          <a:p>
            <a:r>
              <a:rPr lang="zh-CN" altLang="en-US" sz="2458" dirty="0"/>
              <a:t>“全球信息共享”是全世界人类共同的理想目标</a:t>
            </a:r>
            <a:endParaRPr lang="en-US" altLang="zh-CN" sz="2458" dirty="0"/>
          </a:p>
          <a:p>
            <a:r>
              <a:rPr lang="zh-CN" altLang="en-US" sz="2458" dirty="0"/>
              <a:t>“全民原则”是信息网络建设的首要的基本原则</a:t>
            </a:r>
            <a:endParaRPr lang="en-US" altLang="zh-CN" sz="2458" dirty="0"/>
          </a:p>
          <a:p>
            <a:endParaRPr lang="en-US" altLang="zh-CN" sz="2458" dirty="0"/>
          </a:p>
          <a:p>
            <a:r>
              <a:rPr lang="zh-CN" altLang="en-US" sz="2458" dirty="0"/>
              <a:t>但是在现实中真正实现人人</a:t>
            </a:r>
            <a:r>
              <a:rPr lang="zh-CN" altLang="en-US" sz="2458" dirty="0">
                <a:solidFill>
                  <a:srgbClr val="FF0000"/>
                </a:solidFill>
              </a:rPr>
              <a:t>利用信息资源的平等化</a:t>
            </a:r>
            <a:r>
              <a:rPr lang="zh-CN" altLang="en-US" sz="2458" dirty="0"/>
              <a:t>，真正达到</a:t>
            </a:r>
            <a:r>
              <a:rPr lang="zh-CN" altLang="en-US" sz="2458" dirty="0">
                <a:solidFill>
                  <a:srgbClr val="FF0000"/>
                </a:solidFill>
              </a:rPr>
              <a:t>“信息共享”</a:t>
            </a:r>
            <a:r>
              <a:rPr lang="zh-CN" altLang="en-US" sz="2458" dirty="0"/>
              <a:t>，</a:t>
            </a:r>
            <a:r>
              <a:rPr lang="zh-CN" altLang="en-US" sz="2458" dirty="0">
                <a:solidFill>
                  <a:srgbClr val="FF0000"/>
                </a:solidFill>
              </a:rPr>
              <a:t>“知识公有”</a:t>
            </a:r>
            <a:r>
              <a:rPr lang="zh-CN" altLang="en-US" sz="2458" dirty="0"/>
              <a:t>的目标，远不是一件容易的、仅仅随着技术进步就能实现的事</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5.3.1 </a:t>
            </a:r>
            <a:r>
              <a:rPr lang="zh-CN" altLang="en-US" sz="4097" b="1" dirty="0">
                <a:solidFill>
                  <a:schemeClr val="bg1"/>
                </a:solidFill>
              </a:rPr>
              <a:t>全球化定义</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28</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70910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fontScale="92500" lnSpcReduction="10000"/>
          </a:bodyPr>
          <a:lstStyle/>
          <a:p>
            <a:pPr marL="0" indent="0">
              <a:buNone/>
            </a:pPr>
            <a:r>
              <a:rPr lang="en-US" altLang="zh-CN" sz="2458" b="1" dirty="0"/>
              <a:t>1. </a:t>
            </a:r>
            <a:r>
              <a:rPr lang="zh-CN" altLang="en-US" sz="2458" b="1" dirty="0"/>
              <a:t>全球化对</a:t>
            </a:r>
            <a:r>
              <a:rPr lang="zh-CN" altLang="en-US" sz="2458" b="1" dirty="0">
                <a:solidFill>
                  <a:srgbClr val="FF0000"/>
                </a:solidFill>
              </a:rPr>
              <a:t>传统价值观</a:t>
            </a:r>
            <a:r>
              <a:rPr lang="zh-CN" altLang="en-US" sz="2458" b="1" dirty="0"/>
              <a:t>的冲击</a:t>
            </a:r>
            <a:endParaRPr lang="en-HK" altLang="zh-CN" sz="2458" b="1" dirty="0"/>
          </a:p>
          <a:p>
            <a:r>
              <a:rPr lang="zh-CN" altLang="en-US" sz="2458" dirty="0"/>
              <a:t>全球化的推进对传统的关于国家的价值观念提出了质疑，使“民族</a:t>
            </a:r>
            <a:r>
              <a:rPr lang="en-US" altLang="zh-CN" sz="2458" dirty="0"/>
              <a:t>-</a:t>
            </a:r>
            <a:r>
              <a:rPr lang="zh-CN" altLang="en-US" sz="2458" dirty="0"/>
              <a:t>国家”主权的神圣不可侵犯性受到了冲击，促使起源于</a:t>
            </a:r>
            <a:r>
              <a:rPr lang="en-US" altLang="zh-CN" sz="2458" dirty="0"/>
              <a:t>18</a:t>
            </a:r>
            <a:r>
              <a:rPr lang="zh-CN" altLang="en-US" sz="2458" dirty="0"/>
              <a:t>世纪末的</a:t>
            </a:r>
            <a:r>
              <a:rPr lang="zh-CN" altLang="en-US" sz="2458" dirty="0">
                <a:solidFill>
                  <a:srgbClr val="FF0000"/>
                </a:solidFill>
              </a:rPr>
              <a:t>以民族国家为</a:t>
            </a:r>
            <a:r>
              <a:rPr lang="zh-CN" altLang="en-US" sz="2458" dirty="0">
                <a:solidFill>
                  <a:srgbClr val="0000FF"/>
                </a:solidFill>
              </a:rPr>
              <a:t>单一</a:t>
            </a:r>
            <a:r>
              <a:rPr lang="zh-CN" altLang="en-US" sz="2458" dirty="0">
                <a:solidFill>
                  <a:srgbClr val="FF0000"/>
                </a:solidFill>
              </a:rPr>
              <a:t>主体的国际体系</a:t>
            </a:r>
            <a:r>
              <a:rPr lang="zh-CN" altLang="en-US" sz="2458" dirty="0"/>
              <a:t>向</a:t>
            </a:r>
            <a:r>
              <a:rPr lang="zh-CN" altLang="en-US" sz="2458" dirty="0">
                <a:solidFill>
                  <a:srgbClr val="0000FF"/>
                </a:solidFill>
              </a:rPr>
              <a:t>多元</a:t>
            </a:r>
            <a:r>
              <a:rPr lang="zh-CN" altLang="en-US" sz="2458" dirty="0">
                <a:solidFill>
                  <a:srgbClr val="FF0000"/>
                </a:solidFill>
              </a:rPr>
              <a:t>主体的网络化的全球化权力</a:t>
            </a:r>
            <a:r>
              <a:rPr lang="zh-CN" altLang="en-US" sz="2458" dirty="0"/>
              <a:t>转变</a:t>
            </a:r>
            <a:endParaRPr lang="en-HK" altLang="zh-CN" sz="2458" dirty="0"/>
          </a:p>
          <a:p>
            <a:endParaRPr lang="en-HK" altLang="zh-CN" sz="2458" dirty="0"/>
          </a:p>
          <a:p>
            <a:pPr marL="0" indent="0">
              <a:buNone/>
            </a:pPr>
            <a:r>
              <a:rPr lang="en-US" altLang="zh-CN" sz="2458" b="1" dirty="0"/>
              <a:t>2. </a:t>
            </a:r>
            <a:r>
              <a:rPr lang="zh-CN" altLang="en-US" sz="2458" b="1" dirty="0"/>
              <a:t>全球化对民族认同的冲击：</a:t>
            </a:r>
            <a:endParaRPr lang="en-HK" altLang="zh-CN" sz="2458" b="1" dirty="0"/>
          </a:p>
          <a:p>
            <a:r>
              <a:rPr lang="zh-CN" altLang="en-US" sz="2458" dirty="0"/>
              <a:t>全球化过程本身所具有的规律性在很大程度上</a:t>
            </a:r>
            <a:r>
              <a:rPr lang="zh-CN" altLang="en-US" sz="2458" dirty="0">
                <a:solidFill>
                  <a:srgbClr val="0000FF"/>
                </a:solidFill>
              </a:rPr>
              <a:t>限制</a:t>
            </a:r>
            <a:r>
              <a:rPr lang="zh-CN" altLang="en-US" sz="2458" dirty="0">
                <a:solidFill>
                  <a:srgbClr val="FF0000"/>
                </a:solidFill>
              </a:rPr>
              <a:t>了不同民族文化的自我防卫机制的发挥</a:t>
            </a:r>
            <a:r>
              <a:rPr lang="zh-CN" altLang="en-US" sz="2458" dirty="0"/>
              <a:t>，使民族文化丧失自我保护的机会徒然增多，极易沦为被动的弱势一方</a:t>
            </a:r>
            <a:endParaRPr lang="en-US" altLang="zh-CN" sz="2458" dirty="0"/>
          </a:p>
          <a:p>
            <a:endParaRPr lang="en-US" altLang="zh-CN" sz="2458" b="1" dirty="0"/>
          </a:p>
          <a:p>
            <a:pPr marL="0" indent="0">
              <a:buNone/>
            </a:pPr>
            <a:r>
              <a:rPr lang="en-US" altLang="zh-CN" sz="2458" b="1" dirty="0"/>
              <a:t>3. </a:t>
            </a:r>
            <a:r>
              <a:rPr lang="zh-CN" altLang="en-US" sz="2458" b="1" dirty="0"/>
              <a:t>全球化对文化多元化的冲击</a:t>
            </a:r>
            <a:endParaRPr lang="en-HK" altLang="zh-CN" sz="2458" b="1" dirty="0"/>
          </a:p>
          <a:p>
            <a:r>
              <a:rPr lang="zh-CN" altLang="en-US" sz="2458" dirty="0"/>
              <a:t>很多小语种、小民族的文字已经开始消失</a:t>
            </a:r>
            <a:endParaRPr lang="en-US" altLang="zh-CN" sz="2458" dirty="0"/>
          </a:p>
          <a:p>
            <a:pPr lvl="1"/>
            <a:r>
              <a:rPr lang="zh-CN" altLang="en-US" sz="2048" dirty="0"/>
              <a:t>例：</a:t>
            </a:r>
            <a:r>
              <a:rPr lang="en-US" altLang="zh-CN" sz="2048" dirty="0"/>
              <a:t>Facebook, Twitter</a:t>
            </a:r>
            <a:r>
              <a:rPr lang="zh-CN" altLang="en-US" sz="2048" dirty="0"/>
              <a:t>等的影响</a:t>
            </a:r>
            <a:endParaRPr lang="en-US" altLang="zh-CN" sz="204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5.3.2 </a:t>
            </a:r>
            <a:r>
              <a:rPr lang="zh-CN" altLang="en-US" sz="4097" b="1" dirty="0">
                <a:solidFill>
                  <a:schemeClr val="bg1"/>
                </a:solidFill>
              </a:rPr>
              <a:t>全球化带来的影响</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29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078094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提纲</a:t>
            </a:r>
          </a:p>
        </p:txBody>
      </p:sp>
      <p:pic>
        <p:nvPicPr>
          <p:cNvPr id="6" name="Picture 7" descr="026_4500x5000_zco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912" y="1401518"/>
            <a:ext cx="3976926" cy="442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4364429" y="1329976"/>
            <a:ext cx="7225451" cy="46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5358" tIns="52680" rIns="105358" bIns="52680"/>
          <a:lstStyle>
            <a:lvl1pPr marL="193675" indent="-193675" defTabSz="514350">
              <a:spcBef>
                <a:spcPct val="20000"/>
              </a:spcBef>
              <a:buChar char="•"/>
              <a:defRPr>
                <a:solidFill>
                  <a:schemeClr val="tx1"/>
                </a:solidFill>
                <a:latin typeface="Arial" panose="020B0604020202020204" pitchFamily="34" charset="0"/>
                <a:ea typeface="宋体" panose="02010600030101010101" pitchFamily="2" charset="-122"/>
              </a:defRPr>
            </a:lvl1pPr>
            <a:lvl2pPr marL="417513" indent="-160338" defTabSz="514350">
              <a:spcBef>
                <a:spcPct val="20000"/>
              </a:spcBef>
              <a:buChar char="–"/>
              <a:defRPr sz="1600">
                <a:solidFill>
                  <a:schemeClr val="tx1"/>
                </a:solidFill>
                <a:latin typeface="Arial" panose="020B0604020202020204" pitchFamily="34" charset="0"/>
                <a:ea typeface="宋体" panose="02010600030101010101" pitchFamily="2" charset="-122"/>
              </a:defRPr>
            </a:lvl2pPr>
            <a:lvl3pPr marL="1143000" indent="-228600" defTabSz="514350">
              <a:spcBef>
                <a:spcPct val="20000"/>
              </a:spcBef>
              <a:buChar char="•"/>
              <a:defRPr sz="1400">
                <a:solidFill>
                  <a:schemeClr val="tx1"/>
                </a:solidFill>
                <a:latin typeface="Arial" panose="020B0604020202020204" pitchFamily="34" charset="0"/>
                <a:ea typeface="宋体" panose="02010600030101010101" pitchFamily="2" charset="-122"/>
              </a:defRPr>
            </a:lvl3pPr>
            <a:lvl4pPr marL="16002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4pPr>
            <a:lvl5pPr marL="2057400" indent="-228600" defTabSz="514350">
              <a:spcBef>
                <a:spcPct val="20000"/>
              </a:spcBef>
              <a:buChar char="»"/>
              <a:defRPr sz="1100">
                <a:solidFill>
                  <a:schemeClr val="tx1"/>
                </a:solidFill>
                <a:latin typeface="Arial" panose="020B0604020202020204" pitchFamily="34" charset="0"/>
                <a:ea typeface="宋体" panose="02010600030101010101" pitchFamily="2" charset="-122"/>
              </a:defRPr>
            </a:lvl5pPr>
            <a:lvl6pPr marL="25146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6pPr>
            <a:lvl7pPr marL="29718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7pPr>
            <a:lvl8pPr marL="34290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8pPr>
            <a:lvl9pPr marL="3886200" indent="-228600" defTabSz="514350" eaLnBrk="0" fontAlgn="base" hangingPunct="0">
              <a:spcBef>
                <a:spcPct val="20000"/>
              </a:spcBef>
              <a:spcAft>
                <a:spcPct val="0"/>
              </a:spcAft>
              <a:buChar char="»"/>
              <a:defRPr sz="1100">
                <a:solidFill>
                  <a:schemeClr val="tx1"/>
                </a:solidFill>
                <a:latin typeface="Arial" panose="020B0604020202020204" pitchFamily="34" charset="0"/>
                <a:ea typeface="宋体" panose="02010600030101010101" pitchFamily="2" charset="-122"/>
              </a:defRPr>
            </a:lvl9pPr>
          </a:lstStyle>
          <a:p>
            <a:pPr marL="0" indent="0" defTabSz="1053595">
              <a:lnSpc>
                <a:spcPct val="150000"/>
              </a:lnSpc>
              <a:buNone/>
            </a:pPr>
            <a:r>
              <a:rPr lang="en-US" altLang="zh-CN" sz="2458" dirty="0">
                <a:solidFill>
                  <a:srgbClr val="FF0000"/>
                </a:solidFill>
                <a:latin typeface="微软雅黑" panose="020B0503020204020204" pitchFamily="34" charset="-122"/>
                <a:ea typeface="微软雅黑" panose="020B0503020204020204" pitchFamily="34" charset="-122"/>
              </a:rPr>
              <a:t>5.1 </a:t>
            </a:r>
            <a:r>
              <a:rPr lang="zh-CN" altLang="en-US" sz="2458" dirty="0">
                <a:solidFill>
                  <a:srgbClr val="FF0000"/>
                </a:solidFill>
                <a:latin typeface="微软雅黑" panose="020B0503020204020204" pitchFamily="34" charset="-122"/>
                <a:ea typeface="微软雅黑" panose="020B0503020204020204" pitchFamily="34" charset="-122"/>
              </a:rPr>
              <a:t>信息技术与国家现代化</a:t>
            </a:r>
            <a:endParaRPr lang="en-US" altLang="zh-CN" sz="245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5.1.1 </a:t>
            </a:r>
            <a:r>
              <a:rPr lang="zh-CN" altLang="en-US" sz="2048" dirty="0">
                <a:solidFill>
                  <a:srgbClr val="FF0000"/>
                </a:solidFill>
                <a:latin typeface="微软雅黑" panose="020B0503020204020204" pitchFamily="34" charset="-122"/>
                <a:ea typeface="微软雅黑" panose="020B0503020204020204" pitchFamily="34" charset="-122"/>
              </a:rPr>
              <a:t>信息化的定义</a:t>
            </a:r>
            <a:endParaRPr lang="en-US" altLang="zh-CN" sz="204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5.1.2 </a:t>
            </a:r>
            <a:r>
              <a:rPr lang="zh-CN" altLang="en-US" sz="2048" dirty="0">
                <a:solidFill>
                  <a:srgbClr val="FF0000"/>
                </a:solidFill>
                <a:latin typeface="微软雅黑" panose="020B0503020204020204" pitchFamily="34" charset="-122"/>
                <a:ea typeface="微软雅黑" panose="020B0503020204020204" pitchFamily="34" charset="-122"/>
              </a:rPr>
              <a:t>信息化在国家发展中的作用</a:t>
            </a:r>
            <a:endParaRPr lang="en-US" altLang="zh-CN" sz="2048" dirty="0">
              <a:solidFill>
                <a:srgbClr val="FF0000"/>
              </a:solidFill>
              <a:latin typeface="微软雅黑" panose="020B0503020204020204" pitchFamily="34" charset="-122"/>
              <a:ea typeface="微软雅黑" panose="020B0503020204020204" pitchFamily="34" charset="-122"/>
            </a:endParaRPr>
          </a:p>
          <a:p>
            <a:pPr marL="526798" lvl="1" indent="0" defTabSz="1053595">
              <a:lnSpc>
                <a:spcPct val="150000"/>
              </a:lnSpc>
              <a:buNone/>
            </a:pPr>
            <a:r>
              <a:rPr lang="en-US" altLang="zh-CN" sz="2048" dirty="0">
                <a:solidFill>
                  <a:srgbClr val="FF0000"/>
                </a:solidFill>
                <a:latin typeface="微软雅黑" panose="020B0503020204020204" pitchFamily="34" charset="-122"/>
                <a:ea typeface="微软雅黑" panose="020B0503020204020204" pitchFamily="34" charset="-122"/>
              </a:rPr>
              <a:t>5.1.3 </a:t>
            </a:r>
            <a:r>
              <a:rPr lang="zh-CN" altLang="en-US" sz="2048" dirty="0">
                <a:solidFill>
                  <a:srgbClr val="FF0000"/>
                </a:solidFill>
                <a:latin typeface="微软雅黑" panose="020B0503020204020204" pitchFamily="34" charset="-122"/>
                <a:ea typeface="微软雅黑" panose="020B0503020204020204" pitchFamily="34" charset="-122"/>
              </a:rPr>
              <a:t>信息技术与可持续发展</a:t>
            </a:r>
            <a:endParaRPr lang="en-US" altLang="zh-CN" sz="2048" dirty="0">
              <a:solidFill>
                <a:srgbClr val="FF0000"/>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5.2 </a:t>
            </a:r>
            <a:r>
              <a:rPr lang="zh-CN" altLang="en-US" sz="2458" dirty="0">
                <a:solidFill>
                  <a:prstClr val="black"/>
                </a:solidFill>
                <a:latin typeface="微软雅黑" panose="020B0503020204020204" pitchFamily="34" charset="-122"/>
                <a:ea typeface="微软雅黑" panose="020B0503020204020204" pitchFamily="34" charset="-122"/>
              </a:rPr>
              <a:t>因特网的使用对社会的影响</a:t>
            </a:r>
            <a:endParaRPr lang="en-US" altLang="zh-CN" sz="2458" dirty="0">
              <a:solidFill>
                <a:prstClr val="black"/>
              </a:solidFill>
              <a:latin typeface="微软雅黑" panose="020B0503020204020204" pitchFamily="34" charset="-122"/>
              <a:ea typeface="微软雅黑" panose="020B0503020204020204" pitchFamily="34" charset="-122"/>
            </a:endParaRPr>
          </a:p>
          <a:p>
            <a:pPr marL="0" indent="0" defTabSz="1053595">
              <a:lnSpc>
                <a:spcPct val="150000"/>
              </a:lnSpc>
              <a:buNone/>
            </a:pPr>
            <a:r>
              <a:rPr lang="en-US" altLang="zh-CN" sz="2458" dirty="0">
                <a:solidFill>
                  <a:prstClr val="black"/>
                </a:solidFill>
                <a:latin typeface="微软雅黑" panose="020B0503020204020204" pitchFamily="34" charset="-122"/>
                <a:ea typeface="微软雅黑" panose="020B0503020204020204" pitchFamily="34" charset="-122"/>
              </a:rPr>
              <a:t>5.3 </a:t>
            </a:r>
            <a:r>
              <a:rPr lang="zh-CN" altLang="en-US" sz="2458" dirty="0">
                <a:solidFill>
                  <a:prstClr val="black"/>
                </a:solidFill>
                <a:latin typeface="微软雅黑" panose="020B0503020204020204" pitchFamily="34" charset="-122"/>
                <a:ea typeface="微软雅黑" panose="020B0503020204020204" pitchFamily="34" charset="-122"/>
              </a:rPr>
              <a:t>全球化问题</a:t>
            </a:r>
            <a:endParaRPr lang="en-US" altLang="zh-CN" sz="2458" dirty="0">
              <a:solidFill>
                <a:prstClr val="black"/>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596655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1. </a:t>
            </a:r>
            <a:r>
              <a:rPr lang="zh-CN" altLang="en-US" sz="2458" b="1" dirty="0"/>
              <a:t>信息意识（</a:t>
            </a:r>
            <a:r>
              <a:rPr lang="en-US" altLang="zh-CN" sz="2458" dirty="0"/>
              <a:t>Informational Consciousness</a:t>
            </a:r>
            <a:r>
              <a:rPr lang="zh-CN" altLang="en-US" sz="2458" dirty="0"/>
              <a:t>）</a:t>
            </a:r>
            <a:endParaRPr lang="en-US" altLang="zh-CN" sz="2458" b="1" dirty="0"/>
          </a:p>
          <a:p>
            <a:r>
              <a:rPr lang="zh-CN" altLang="en-US" sz="2458" b="1" dirty="0"/>
              <a:t>信息意识：</a:t>
            </a:r>
            <a:r>
              <a:rPr lang="zh-CN" altLang="en-US" sz="2458" dirty="0"/>
              <a:t>在信息获取和使用活动及体验经验和对信息认识的基础上形成的对信息的</a:t>
            </a:r>
            <a:r>
              <a:rPr lang="zh-CN" altLang="en-US" sz="2458" dirty="0">
                <a:solidFill>
                  <a:srgbClr val="0000FF"/>
                </a:solidFill>
              </a:rPr>
              <a:t>高度敏感性</a:t>
            </a:r>
            <a:r>
              <a:rPr lang="zh-CN" altLang="en-US" sz="2458" dirty="0"/>
              <a:t>和</a:t>
            </a:r>
            <a:r>
              <a:rPr lang="zh-CN" altLang="en-US" sz="2458" dirty="0">
                <a:solidFill>
                  <a:srgbClr val="0000FF"/>
                </a:solidFill>
              </a:rPr>
              <a:t>自觉、自发获取与使用信息</a:t>
            </a:r>
            <a:r>
              <a:rPr lang="zh-CN" altLang="en-US" sz="2458" dirty="0"/>
              <a:t>的一种心理准备状态</a:t>
            </a:r>
            <a:endParaRPr lang="en-US" altLang="zh-CN" sz="2458" dirty="0"/>
          </a:p>
          <a:p>
            <a:r>
              <a:rPr lang="zh-CN" altLang="en-US" sz="2458" b="1" dirty="0"/>
              <a:t>信息意识培养的重要内容：</a:t>
            </a:r>
            <a:endParaRPr lang="en-US" altLang="zh-CN" sz="2458" b="1" dirty="0"/>
          </a:p>
          <a:p>
            <a:pPr lvl="1"/>
            <a:r>
              <a:rPr lang="zh-CN" altLang="en-US" sz="2048" dirty="0"/>
              <a:t>对信息的</a:t>
            </a:r>
            <a:r>
              <a:rPr lang="zh-CN" altLang="en-US" sz="2048" dirty="0">
                <a:solidFill>
                  <a:srgbClr val="0000FF"/>
                </a:solidFill>
              </a:rPr>
              <a:t>认识</a:t>
            </a:r>
            <a:endParaRPr lang="en-US" altLang="zh-CN" sz="2048" dirty="0">
              <a:solidFill>
                <a:srgbClr val="0000FF"/>
              </a:solidFill>
            </a:endParaRPr>
          </a:p>
          <a:p>
            <a:pPr lvl="1"/>
            <a:r>
              <a:rPr lang="zh-CN" altLang="en-US" sz="2048" dirty="0"/>
              <a:t>获取信息的</a:t>
            </a:r>
            <a:r>
              <a:rPr lang="zh-CN" altLang="en-US" sz="2048" dirty="0">
                <a:solidFill>
                  <a:srgbClr val="0000FF"/>
                </a:solidFill>
              </a:rPr>
              <a:t>能力</a:t>
            </a:r>
            <a:endParaRPr lang="en-US" altLang="zh-CN" sz="2048" dirty="0">
              <a:solidFill>
                <a:srgbClr val="0000FF"/>
              </a:solidFill>
            </a:endParaRPr>
          </a:p>
          <a:p>
            <a:pPr lvl="1"/>
            <a:r>
              <a:rPr lang="zh-CN" altLang="en-US" sz="2048" dirty="0"/>
              <a:t>基于获取信息的</a:t>
            </a:r>
            <a:r>
              <a:rPr lang="zh-CN" altLang="en-US" sz="2048" dirty="0">
                <a:solidFill>
                  <a:srgbClr val="0000FF"/>
                </a:solidFill>
              </a:rPr>
              <a:t>活动</a:t>
            </a:r>
            <a:endParaRPr lang="en-US" altLang="zh-CN" sz="2048" dirty="0">
              <a:solidFill>
                <a:srgbClr val="0000FF"/>
              </a:solidFill>
            </a:endParaRPr>
          </a:p>
          <a:p>
            <a:pPr lvl="1"/>
            <a:r>
              <a:rPr lang="zh-CN" altLang="en-US" sz="2048" dirty="0"/>
              <a:t>信息获取的</a:t>
            </a:r>
            <a:r>
              <a:rPr lang="zh-CN" altLang="en-US" sz="2048" dirty="0">
                <a:solidFill>
                  <a:srgbClr val="0000FF"/>
                </a:solidFill>
              </a:rPr>
              <a:t>体验和经验</a:t>
            </a:r>
            <a:endParaRPr lang="en-US" altLang="zh-CN" sz="2048" dirty="0">
              <a:solidFill>
                <a:srgbClr val="0000FF"/>
              </a:solidFill>
            </a:endParaRPr>
          </a:p>
          <a:p>
            <a:pPr lvl="1"/>
            <a:r>
              <a:rPr lang="zh-CN" altLang="en-US" sz="2048" dirty="0"/>
              <a:t>对信息价值、意义、重要性的</a:t>
            </a:r>
            <a:r>
              <a:rPr lang="zh-CN" altLang="en-US" sz="2048" dirty="0">
                <a:solidFill>
                  <a:srgbClr val="0000FF"/>
                </a:solidFill>
              </a:rPr>
              <a:t>认识</a:t>
            </a:r>
            <a:endParaRPr lang="en-US" altLang="zh-CN" sz="2048" dirty="0">
              <a:solidFill>
                <a:srgbClr val="0000FF"/>
              </a:solidFill>
            </a:endParaRPr>
          </a:p>
          <a:p>
            <a:r>
              <a:rPr lang="zh-CN" altLang="en-US" sz="2458" dirty="0">
                <a:solidFill>
                  <a:srgbClr val="0000FF"/>
                </a:solidFill>
              </a:rPr>
              <a:t>例：</a:t>
            </a:r>
            <a:r>
              <a:rPr lang="zh-CN" altLang="en-US" sz="2458" dirty="0"/>
              <a:t>科研、创业等</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5.3.3 </a:t>
            </a:r>
            <a:r>
              <a:rPr lang="zh-CN" altLang="en-US" sz="4097" b="1" dirty="0">
                <a:solidFill>
                  <a:schemeClr val="bg1"/>
                </a:solidFill>
              </a:rPr>
              <a:t>公民的信息意识与信息权利</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30</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985113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pPr marL="0" indent="0">
              <a:buNone/>
            </a:pPr>
            <a:r>
              <a:rPr lang="en-US" altLang="zh-CN" sz="2458" b="1" dirty="0"/>
              <a:t>2. </a:t>
            </a:r>
            <a:r>
              <a:rPr lang="zh-CN" altLang="en-US" sz="2458" b="1" dirty="0"/>
              <a:t>信息权利</a:t>
            </a:r>
            <a:endParaRPr lang="en-US" altLang="zh-CN" sz="2458" b="1" dirty="0"/>
          </a:p>
          <a:p>
            <a:r>
              <a:rPr lang="zh-CN" altLang="en-US" sz="2458" b="1" dirty="0"/>
              <a:t>信息权利：</a:t>
            </a:r>
            <a:r>
              <a:rPr lang="zh-CN" altLang="en-US" sz="2458" dirty="0"/>
              <a:t>泛指所有</a:t>
            </a:r>
            <a:r>
              <a:rPr lang="zh-CN" altLang="en-US" sz="2458" dirty="0">
                <a:solidFill>
                  <a:srgbClr val="FF0000"/>
                </a:solidFill>
              </a:rPr>
              <a:t>以信息为客体</a:t>
            </a:r>
            <a:r>
              <a:rPr lang="zh-CN" altLang="en-US" sz="2458" dirty="0"/>
              <a:t>的</a:t>
            </a:r>
            <a:r>
              <a:rPr lang="zh-CN" altLang="en-US" sz="2458" dirty="0">
                <a:solidFill>
                  <a:srgbClr val="FF0000"/>
                </a:solidFill>
              </a:rPr>
              <a:t>独立于合同的权利</a:t>
            </a:r>
            <a:r>
              <a:rPr lang="zh-CN" altLang="en-US" sz="2458" dirty="0"/>
              <a:t>，具体的某项信息权利可以是财产性权利，也可以是非财产性权利</a:t>
            </a:r>
            <a:endParaRPr lang="en-US" altLang="zh-CN" sz="2458" dirty="0"/>
          </a:p>
          <a:p>
            <a:endParaRPr lang="en-US" altLang="zh-CN" sz="2458" dirty="0"/>
          </a:p>
          <a:p>
            <a:r>
              <a:rPr lang="zh-CN" altLang="en-US" sz="2458" dirty="0"/>
              <a:t>社会信息化所带来的信息权利问题主要表现：</a:t>
            </a:r>
            <a:endParaRPr lang="en-US" altLang="zh-CN" sz="2458" dirty="0"/>
          </a:p>
          <a:p>
            <a:pPr lvl="1"/>
            <a:r>
              <a:rPr lang="zh-CN" altLang="en-US" sz="2048" dirty="0"/>
              <a:t>第一，信息资源成为</a:t>
            </a:r>
            <a:r>
              <a:rPr lang="zh-CN" altLang="en-US" sz="2048" dirty="0">
                <a:solidFill>
                  <a:srgbClr val="FF0000"/>
                </a:solidFill>
              </a:rPr>
              <a:t>财富</a:t>
            </a:r>
            <a:r>
              <a:rPr lang="zh-CN" altLang="en-US" sz="2048" dirty="0"/>
              <a:t>，各个法律主体产生了获取信息的强烈需求，产生了信息权利冲突</a:t>
            </a:r>
            <a:endParaRPr lang="en-US" altLang="zh-CN" sz="2048" dirty="0"/>
          </a:p>
          <a:p>
            <a:pPr lvl="1"/>
            <a:r>
              <a:rPr lang="zh-CN" altLang="en-US" sz="2048" dirty="0"/>
              <a:t>第二，信息</a:t>
            </a:r>
            <a:r>
              <a:rPr lang="zh-CN" altLang="en-US" sz="2048" dirty="0">
                <a:solidFill>
                  <a:srgbClr val="FF0000"/>
                </a:solidFill>
              </a:rPr>
              <a:t>载体</a:t>
            </a:r>
            <a:r>
              <a:rPr lang="zh-CN" altLang="en-US" sz="2048" dirty="0"/>
              <a:t>和</a:t>
            </a:r>
            <a:r>
              <a:rPr lang="zh-CN" altLang="en-US" sz="2048" dirty="0">
                <a:solidFill>
                  <a:srgbClr val="FF0000"/>
                </a:solidFill>
              </a:rPr>
              <a:t>传播方式</a:t>
            </a:r>
            <a:r>
              <a:rPr lang="zh-CN" altLang="en-US" sz="2048" dirty="0"/>
              <a:t>的变革为信息权利的界定提出了新的要求</a:t>
            </a:r>
            <a:endParaRPr lang="en-US" altLang="zh-CN" sz="2048" dirty="0"/>
          </a:p>
          <a:p>
            <a:pPr lvl="1"/>
            <a:r>
              <a:rPr lang="zh-CN" altLang="en-US" sz="2048" dirty="0"/>
              <a:t>第三，法律主体和信息之间</a:t>
            </a:r>
            <a:r>
              <a:rPr lang="zh-CN" altLang="en-US" sz="2048" dirty="0">
                <a:solidFill>
                  <a:srgbClr val="FF0000"/>
                </a:solidFill>
              </a:rPr>
              <a:t>联系方式</a:t>
            </a:r>
            <a:r>
              <a:rPr lang="zh-CN" altLang="en-US" sz="2048" dirty="0"/>
              <a:t>的复杂化为信息权利的确认带来了困难</a:t>
            </a:r>
            <a:endParaRPr lang="en-US" altLang="zh-CN" sz="2048" dirty="0"/>
          </a:p>
          <a:p>
            <a:pPr marL="418617" indent="-351198"/>
            <a:r>
              <a:rPr lang="zh-CN" altLang="en-US" sz="2458" dirty="0">
                <a:solidFill>
                  <a:srgbClr val="0000FF"/>
                </a:solidFill>
              </a:rPr>
              <a:t>例：</a:t>
            </a:r>
            <a:r>
              <a:rPr lang="zh-CN" altLang="en-US" sz="2458" dirty="0"/>
              <a:t>大数据时代</a:t>
            </a:r>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5.3.3 </a:t>
            </a:r>
            <a:r>
              <a:rPr lang="zh-CN" altLang="en-US" sz="4097" b="1" dirty="0">
                <a:solidFill>
                  <a:schemeClr val="bg1"/>
                </a:solidFill>
              </a:rPr>
              <a:t>公民的信息意识与信息权利</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31</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2443746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86181" y="46289"/>
            <a:ext cx="10819642" cy="1142999"/>
          </a:xfrm>
        </p:spPr>
        <p:txBody>
          <a:bodyPr>
            <a:normAutofit/>
          </a:bodyPr>
          <a:lstStyle/>
          <a:p>
            <a:pPr algn="l"/>
            <a:r>
              <a:rPr lang="zh-CN" altLang="en-US" sz="4097" b="1" dirty="0">
                <a:solidFill>
                  <a:schemeClr val="bg1"/>
                </a:solidFill>
              </a:rPr>
              <a:t>小节</a:t>
            </a:r>
          </a:p>
        </p:txBody>
      </p:sp>
      <p:sp>
        <p:nvSpPr>
          <p:cNvPr id="5" name="内容占位符 2"/>
          <p:cNvSpPr>
            <a:spLocks noGrp="1"/>
          </p:cNvSpPr>
          <p:nvPr>
            <p:ph idx="1"/>
          </p:nvPr>
        </p:nvSpPr>
        <p:spPr>
          <a:xfrm>
            <a:off x="686181" y="1511518"/>
            <a:ext cx="10819642" cy="4525963"/>
          </a:xfrm>
        </p:spPr>
        <p:txBody>
          <a:bodyPr>
            <a:normAutofit/>
          </a:bodyPr>
          <a:lstStyle/>
          <a:p>
            <a:r>
              <a:rPr lang="zh-CN" altLang="en-US" sz="2458" dirty="0"/>
              <a:t>信息化</a:t>
            </a:r>
            <a:endParaRPr lang="en-US" altLang="zh-CN" sz="2458" dirty="0"/>
          </a:p>
          <a:p>
            <a:r>
              <a:rPr lang="en-US" altLang="zh-CN" sz="2458" dirty="0"/>
              <a:t>Internet</a:t>
            </a:r>
          </a:p>
          <a:p>
            <a:r>
              <a:rPr lang="zh-CN" altLang="en-US" sz="2458" dirty="0"/>
              <a:t>全球化</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32</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123401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b="1" dirty="0"/>
              <a:t>信息化</a:t>
            </a:r>
            <a:r>
              <a:rPr lang="zh-CN" altLang="en-US" sz="2458" dirty="0"/>
              <a:t>：</a:t>
            </a:r>
            <a:r>
              <a:rPr lang="zh-CN" altLang="en-US" sz="2458" dirty="0">
                <a:solidFill>
                  <a:srgbClr val="FF0000"/>
                </a:solidFill>
              </a:rPr>
              <a:t>计算机</a:t>
            </a:r>
            <a:r>
              <a:rPr lang="zh-CN" altLang="en-US" sz="2458" dirty="0"/>
              <a:t>化、</a:t>
            </a:r>
            <a:r>
              <a:rPr lang="zh-CN" altLang="en-US" sz="2458" dirty="0">
                <a:solidFill>
                  <a:srgbClr val="FF0000"/>
                </a:solidFill>
              </a:rPr>
              <a:t>网络</a:t>
            </a:r>
            <a:r>
              <a:rPr lang="zh-CN" altLang="en-US" sz="2458" dirty="0"/>
              <a:t>化、</a:t>
            </a:r>
            <a:r>
              <a:rPr lang="zh-CN" altLang="en-US" sz="2458" dirty="0">
                <a:solidFill>
                  <a:srgbClr val="FF0000"/>
                </a:solidFill>
              </a:rPr>
              <a:t>智能</a:t>
            </a:r>
            <a:r>
              <a:rPr lang="zh-CN" altLang="en-US" sz="2458" dirty="0"/>
              <a:t>化、</a:t>
            </a:r>
            <a:r>
              <a:rPr lang="zh-CN" altLang="en-US" sz="2458" dirty="0">
                <a:solidFill>
                  <a:srgbClr val="FF0000"/>
                </a:solidFill>
              </a:rPr>
              <a:t>知识</a:t>
            </a:r>
            <a:r>
              <a:rPr lang="zh-CN" altLang="en-US" sz="2458" dirty="0"/>
              <a:t>化</a:t>
            </a:r>
            <a:endParaRPr lang="en-US" altLang="zh-CN" sz="2458" dirty="0"/>
          </a:p>
          <a:p>
            <a:endParaRPr lang="en-US" altLang="zh-CN" sz="2458" dirty="0"/>
          </a:p>
          <a:p>
            <a:r>
              <a:rPr lang="zh-CN" altLang="en-US" sz="2458" dirty="0"/>
              <a:t>对一个国家、一个地区而言，信息化包含了信息</a:t>
            </a:r>
            <a:r>
              <a:rPr lang="zh-CN" altLang="en-US" sz="2458" dirty="0">
                <a:solidFill>
                  <a:srgbClr val="0000FF"/>
                </a:solidFill>
              </a:rPr>
              <a:t>产业（</a:t>
            </a:r>
            <a:r>
              <a:rPr lang="en-US" altLang="zh-CN" sz="2458" dirty="0">
                <a:solidFill>
                  <a:srgbClr val="0000FF"/>
                </a:solidFill>
              </a:rPr>
              <a:t>industry</a:t>
            </a:r>
            <a:r>
              <a:rPr lang="zh-CN" altLang="en-US" sz="2458" dirty="0">
                <a:solidFill>
                  <a:srgbClr val="0000FF"/>
                </a:solidFill>
              </a:rPr>
              <a:t>）</a:t>
            </a:r>
            <a:r>
              <a:rPr lang="zh-CN" altLang="en-US" sz="2458" dirty="0"/>
              <a:t>、信息</a:t>
            </a:r>
            <a:r>
              <a:rPr lang="zh-CN" altLang="en-US" sz="2458" dirty="0">
                <a:solidFill>
                  <a:srgbClr val="0000FF"/>
                </a:solidFill>
              </a:rPr>
              <a:t>基础设施（</a:t>
            </a:r>
            <a:r>
              <a:rPr lang="en-US" altLang="zh-CN" sz="2458" dirty="0">
                <a:solidFill>
                  <a:srgbClr val="0000FF"/>
                </a:solidFill>
              </a:rPr>
              <a:t>infrastructure</a:t>
            </a:r>
            <a:r>
              <a:rPr lang="zh-CN" altLang="en-US" sz="2458" dirty="0">
                <a:solidFill>
                  <a:srgbClr val="0000FF"/>
                </a:solidFill>
              </a:rPr>
              <a:t>）</a:t>
            </a:r>
            <a:r>
              <a:rPr lang="zh-CN" altLang="en-US" sz="2458" dirty="0"/>
              <a:t>和信息技术</a:t>
            </a:r>
            <a:r>
              <a:rPr lang="zh-CN" altLang="en-US" sz="2458" dirty="0">
                <a:solidFill>
                  <a:srgbClr val="0000FF"/>
                </a:solidFill>
              </a:rPr>
              <a:t>应用（</a:t>
            </a:r>
            <a:r>
              <a:rPr lang="en-US" altLang="zh-CN" sz="2458" dirty="0">
                <a:solidFill>
                  <a:srgbClr val="0000FF"/>
                </a:solidFill>
              </a:rPr>
              <a:t>applications</a:t>
            </a:r>
            <a:r>
              <a:rPr lang="zh-CN" altLang="en-US" sz="2458" dirty="0">
                <a:solidFill>
                  <a:srgbClr val="0000FF"/>
                </a:solidFill>
              </a:rPr>
              <a:t>）</a:t>
            </a:r>
            <a:endParaRPr lang="en-US" altLang="zh-CN" sz="2458" dirty="0">
              <a:solidFill>
                <a:srgbClr val="0000FF"/>
              </a:solidFill>
            </a:endParaRPr>
          </a:p>
          <a:p>
            <a:endParaRPr lang="en-US" altLang="zh-CN" sz="2458" dirty="0"/>
          </a:p>
          <a:p>
            <a:r>
              <a:rPr lang="zh-CN" altLang="en-US" sz="2458" dirty="0"/>
              <a:t>例：深圳拥有全国</a:t>
            </a:r>
            <a:r>
              <a:rPr lang="en-US" altLang="zh-CN" sz="2458" b="1" dirty="0">
                <a:solidFill>
                  <a:srgbClr val="0000FF"/>
                </a:solidFill>
              </a:rPr>
              <a:t>IT</a:t>
            </a:r>
            <a:r>
              <a:rPr lang="zh-CN" altLang="en-US" sz="2458" b="1" dirty="0">
                <a:solidFill>
                  <a:srgbClr val="0000FF"/>
                </a:solidFill>
              </a:rPr>
              <a:t>重镇</a:t>
            </a:r>
            <a:r>
              <a:rPr lang="zh-CN" altLang="en-US" sz="2458" dirty="0"/>
              <a:t>的地位</a:t>
            </a:r>
            <a:endParaRPr lang="en-US" altLang="zh-CN" sz="2458" dirty="0"/>
          </a:p>
          <a:p>
            <a:r>
              <a:rPr lang="zh-CN" altLang="en-US" sz="2458" dirty="0"/>
              <a:t>例：粤港澳大</a:t>
            </a:r>
            <a:r>
              <a:rPr lang="zh-CN" altLang="en-US" sz="2458" b="1" dirty="0">
                <a:solidFill>
                  <a:srgbClr val="0000FF"/>
                </a:solidFill>
              </a:rPr>
              <a:t>湾区 </a:t>
            </a:r>
            <a:r>
              <a:rPr lang="en-US" altLang="zh-CN" sz="2458" dirty="0"/>
              <a:t>vs. </a:t>
            </a:r>
            <a:r>
              <a:rPr lang="zh-CN" altLang="en-US" sz="2458" dirty="0"/>
              <a:t>旧金山</a:t>
            </a:r>
            <a:r>
              <a:rPr lang="zh-CN" altLang="en-US" sz="2458" b="1" dirty="0">
                <a:solidFill>
                  <a:srgbClr val="0000FF"/>
                </a:solidFill>
              </a:rPr>
              <a:t>湾区</a:t>
            </a:r>
            <a:r>
              <a:rPr lang="zh-CN" altLang="en-US" sz="2458" dirty="0"/>
              <a:t>（</a:t>
            </a:r>
            <a:r>
              <a:rPr lang="en-US" altLang="zh-CN" sz="2458" dirty="0"/>
              <a:t>San Francisco Bay Area</a:t>
            </a:r>
            <a:r>
              <a:rPr lang="zh-CN" altLang="en-US" sz="2458" dirty="0"/>
              <a:t>）</a:t>
            </a:r>
            <a:r>
              <a:rPr lang="en-US" altLang="zh-CN" sz="2458" dirty="0"/>
              <a:t> </a:t>
            </a:r>
          </a:p>
          <a:p>
            <a:pPr lvl="1"/>
            <a:r>
              <a:rPr lang="en-US" altLang="zh-CN" sz="2048" dirty="0"/>
              <a:t>AMD, Adobe, Intel, </a:t>
            </a:r>
            <a:r>
              <a:rPr lang="en-US" altLang="zh-CN" sz="2048" dirty="0">
                <a:solidFill>
                  <a:srgbClr val="FF0000"/>
                </a:solidFill>
              </a:rPr>
              <a:t>Netflix</a:t>
            </a:r>
            <a:r>
              <a:rPr lang="en-US" altLang="zh-CN" sz="2048" dirty="0"/>
              <a:t>, Cisco Systems, Hewlett-Packard, Apple, </a:t>
            </a:r>
            <a:r>
              <a:rPr lang="en-US" altLang="zh-CN" sz="2048" dirty="0">
                <a:solidFill>
                  <a:srgbClr val="FF0000"/>
                </a:solidFill>
              </a:rPr>
              <a:t>Google</a:t>
            </a:r>
            <a:r>
              <a:rPr lang="en-US" altLang="zh-CN" sz="2048" dirty="0"/>
              <a:t>, </a:t>
            </a:r>
            <a:r>
              <a:rPr lang="en-US" altLang="zh-CN" sz="2048" dirty="0">
                <a:solidFill>
                  <a:srgbClr val="FF0000"/>
                </a:solidFill>
              </a:rPr>
              <a:t>eBay</a:t>
            </a:r>
            <a:r>
              <a:rPr lang="en-US" altLang="zh-CN" sz="2048" dirty="0"/>
              <a:t>, Facebook, </a:t>
            </a:r>
            <a:r>
              <a:rPr lang="en-US" altLang="zh-CN" sz="2048" dirty="0">
                <a:solidFill>
                  <a:srgbClr val="FF0000"/>
                </a:solidFill>
              </a:rPr>
              <a:t>Yahoo!</a:t>
            </a:r>
            <a:r>
              <a:rPr lang="en-US" altLang="zh-CN" sz="2048" dirty="0"/>
              <a:t>, … </a:t>
            </a:r>
            <a:r>
              <a:rPr lang="en-US" altLang="zh-CN" sz="1639" dirty="0">
                <a:hlinkClick r:id="rId3"/>
              </a:rPr>
              <a:t>https://en.wikipedia.org/wiki/San_Francisco_Bay_Area</a:t>
            </a:r>
            <a:r>
              <a:rPr lang="en-US" altLang="zh-CN" sz="1639" dirty="0"/>
              <a:t> </a:t>
            </a:r>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5.1.1 </a:t>
            </a:r>
            <a:r>
              <a:rPr lang="zh-CN" altLang="en-US" sz="4097" b="1" dirty="0">
                <a:solidFill>
                  <a:schemeClr val="bg1"/>
                </a:solidFill>
              </a:rPr>
              <a:t>信息化的定义</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4</a:t>
            </a:fld>
            <a:endParaRPr lang="zh-CN" altLang="en-US">
              <a:solidFill>
                <a:prstClr val="black">
                  <a:tint val="75000"/>
                </a:prstClr>
              </a:solidFill>
              <a:latin typeface="Calibri"/>
              <a:ea typeface="宋体" panose="02010600030101010101" pitchFamily="2" charset="-122"/>
            </a:endParaRPr>
          </a:p>
        </p:txBody>
      </p:sp>
      <p:sp>
        <p:nvSpPr>
          <p:cNvPr id="6" name="任意形状 5">
            <a:extLst>
              <a:ext uri="{FF2B5EF4-FFF2-40B4-BE49-F238E27FC236}">
                <a16:creationId xmlns:a16="http://schemas.microsoft.com/office/drawing/2014/main" id="{91005963-8679-D12A-CFB4-B0762AF13ECC}"/>
              </a:ext>
            </a:extLst>
          </p:cNvPr>
          <p:cNvSpPr/>
          <p:nvPr/>
        </p:nvSpPr>
        <p:spPr>
          <a:xfrm>
            <a:off x="5040351" y="1081668"/>
            <a:ext cx="2757449" cy="1159727"/>
          </a:xfrm>
          <a:custGeom>
            <a:avLst/>
            <a:gdLst>
              <a:gd name="connsiteX0" fmla="*/ 1628078 w 3808170"/>
              <a:gd name="connsiteY0" fmla="*/ 401444 h 1159727"/>
              <a:gd name="connsiteX1" fmla="*/ 1550020 w 3808170"/>
              <a:gd name="connsiteY1" fmla="*/ 345688 h 1159727"/>
              <a:gd name="connsiteX2" fmla="*/ 1505415 w 3808170"/>
              <a:gd name="connsiteY2" fmla="*/ 334537 h 1159727"/>
              <a:gd name="connsiteX3" fmla="*/ 1471961 w 3808170"/>
              <a:gd name="connsiteY3" fmla="*/ 323386 h 1159727"/>
              <a:gd name="connsiteX4" fmla="*/ 1438508 w 3808170"/>
              <a:gd name="connsiteY4" fmla="*/ 301083 h 1159727"/>
              <a:gd name="connsiteX5" fmla="*/ 1304693 w 3808170"/>
              <a:gd name="connsiteY5" fmla="*/ 267630 h 1159727"/>
              <a:gd name="connsiteX6" fmla="*/ 1215483 w 3808170"/>
              <a:gd name="connsiteY6" fmla="*/ 256478 h 1159727"/>
              <a:gd name="connsiteX7" fmla="*/ 847493 w 3808170"/>
              <a:gd name="connsiteY7" fmla="*/ 223025 h 1159727"/>
              <a:gd name="connsiteX8" fmla="*/ 512956 w 3808170"/>
              <a:gd name="connsiteY8" fmla="*/ 234176 h 1159727"/>
              <a:gd name="connsiteX9" fmla="*/ 267629 w 3808170"/>
              <a:gd name="connsiteY9" fmla="*/ 256478 h 1159727"/>
              <a:gd name="connsiteX10" fmla="*/ 211873 w 3808170"/>
              <a:gd name="connsiteY10" fmla="*/ 312234 h 1159727"/>
              <a:gd name="connsiteX11" fmla="*/ 189571 w 3808170"/>
              <a:gd name="connsiteY11" fmla="*/ 334537 h 1159727"/>
              <a:gd name="connsiteX12" fmla="*/ 156117 w 3808170"/>
              <a:gd name="connsiteY12" fmla="*/ 356839 h 1159727"/>
              <a:gd name="connsiteX13" fmla="*/ 78059 w 3808170"/>
              <a:gd name="connsiteY13" fmla="*/ 412595 h 1159727"/>
              <a:gd name="connsiteX14" fmla="*/ 33454 w 3808170"/>
              <a:gd name="connsiteY14" fmla="*/ 524108 h 1159727"/>
              <a:gd name="connsiteX15" fmla="*/ 22303 w 3808170"/>
              <a:gd name="connsiteY15" fmla="*/ 557561 h 1159727"/>
              <a:gd name="connsiteX16" fmla="*/ 0 w 3808170"/>
              <a:gd name="connsiteY16" fmla="*/ 635620 h 1159727"/>
              <a:gd name="connsiteX17" fmla="*/ 33454 w 3808170"/>
              <a:gd name="connsiteY17" fmla="*/ 847493 h 1159727"/>
              <a:gd name="connsiteX18" fmla="*/ 55756 w 3808170"/>
              <a:gd name="connsiteY18" fmla="*/ 914400 h 1159727"/>
              <a:gd name="connsiteX19" fmla="*/ 122664 w 3808170"/>
              <a:gd name="connsiteY19" fmla="*/ 992459 h 1159727"/>
              <a:gd name="connsiteX20" fmla="*/ 211873 w 3808170"/>
              <a:gd name="connsiteY20" fmla="*/ 1048215 h 1159727"/>
              <a:gd name="connsiteX21" fmla="*/ 289932 w 3808170"/>
              <a:gd name="connsiteY21" fmla="*/ 1081669 h 1159727"/>
              <a:gd name="connsiteX22" fmla="*/ 323386 w 3808170"/>
              <a:gd name="connsiteY22" fmla="*/ 1103971 h 1159727"/>
              <a:gd name="connsiteX23" fmla="*/ 836342 w 3808170"/>
              <a:gd name="connsiteY23" fmla="*/ 1137425 h 1159727"/>
              <a:gd name="connsiteX24" fmla="*/ 1092820 w 3808170"/>
              <a:gd name="connsiteY24" fmla="*/ 1148576 h 1159727"/>
              <a:gd name="connsiteX25" fmla="*/ 2163337 w 3808170"/>
              <a:gd name="connsiteY25" fmla="*/ 1159727 h 1159727"/>
              <a:gd name="connsiteX26" fmla="*/ 3166947 w 3808170"/>
              <a:gd name="connsiteY26" fmla="*/ 1137425 h 1159727"/>
              <a:gd name="connsiteX27" fmla="*/ 3300761 w 3808170"/>
              <a:gd name="connsiteY27" fmla="*/ 1103971 h 1159727"/>
              <a:gd name="connsiteX28" fmla="*/ 3401122 w 3808170"/>
              <a:gd name="connsiteY28" fmla="*/ 1081669 h 1159727"/>
              <a:gd name="connsiteX29" fmla="*/ 3568390 w 3808170"/>
              <a:gd name="connsiteY29" fmla="*/ 1003610 h 1159727"/>
              <a:gd name="connsiteX30" fmla="*/ 3679903 w 3808170"/>
              <a:gd name="connsiteY30" fmla="*/ 903249 h 1159727"/>
              <a:gd name="connsiteX31" fmla="*/ 3702205 w 3808170"/>
              <a:gd name="connsiteY31" fmla="*/ 858644 h 1159727"/>
              <a:gd name="connsiteX32" fmla="*/ 3746810 w 3808170"/>
              <a:gd name="connsiteY32" fmla="*/ 791737 h 1159727"/>
              <a:gd name="connsiteX33" fmla="*/ 3757961 w 3808170"/>
              <a:gd name="connsiteY33" fmla="*/ 735981 h 1159727"/>
              <a:gd name="connsiteX34" fmla="*/ 3791415 w 3808170"/>
              <a:gd name="connsiteY34" fmla="*/ 657922 h 1159727"/>
              <a:gd name="connsiteX35" fmla="*/ 3791415 w 3808170"/>
              <a:gd name="connsiteY35" fmla="*/ 289932 h 1159727"/>
              <a:gd name="connsiteX36" fmla="*/ 3746810 w 3808170"/>
              <a:gd name="connsiteY36" fmla="*/ 200722 h 1159727"/>
              <a:gd name="connsiteX37" fmla="*/ 3713356 w 3808170"/>
              <a:gd name="connsiteY37" fmla="*/ 156117 h 1159727"/>
              <a:gd name="connsiteX38" fmla="*/ 3601844 w 3808170"/>
              <a:gd name="connsiteY38" fmla="*/ 89210 h 1159727"/>
              <a:gd name="connsiteX39" fmla="*/ 3468029 w 3808170"/>
              <a:gd name="connsiteY39" fmla="*/ 55756 h 1159727"/>
              <a:gd name="connsiteX40" fmla="*/ 2921620 w 3808170"/>
              <a:gd name="connsiteY40" fmla="*/ 44605 h 1159727"/>
              <a:gd name="connsiteX41" fmla="*/ 2687444 w 3808170"/>
              <a:gd name="connsiteY41" fmla="*/ 33454 h 1159727"/>
              <a:gd name="connsiteX42" fmla="*/ 2453269 w 3808170"/>
              <a:gd name="connsiteY42" fmla="*/ 11152 h 1159727"/>
              <a:gd name="connsiteX43" fmla="*/ 2051825 w 3808170"/>
              <a:gd name="connsiteY43" fmla="*/ 0 h 1159727"/>
              <a:gd name="connsiteX44" fmla="*/ 1984917 w 3808170"/>
              <a:gd name="connsiteY44" fmla="*/ 11152 h 1159727"/>
              <a:gd name="connsiteX45" fmla="*/ 1862254 w 3808170"/>
              <a:gd name="connsiteY45" fmla="*/ 22303 h 1159727"/>
              <a:gd name="connsiteX46" fmla="*/ 1817649 w 3808170"/>
              <a:gd name="connsiteY46" fmla="*/ 44605 h 1159727"/>
              <a:gd name="connsiteX47" fmla="*/ 1784195 w 3808170"/>
              <a:gd name="connsiteY47" fmla="*/ 89210 h 1159727"/>
              <a:gd name="connsiteX48" fmla="*/ 1773044 w 3808170"/>
              <a:gd name="connsiteY48" fmla="*/ 122664 h 1159727"/>
              <a:gd name="connsiteX49" fmla="*/ 1717288 w 3808170"/>
              <a:gd name="connsiteY49" fmla="*/ 189571 h 1159727"/>
              <a:gd name="connsiteX50" fmla="*/ 1672683 w 3808170"/>
              <a:gd name="connsiteY50" fmla="*/ 301083 h 1159727"/>
              <a:gd name="connsiteX51" fmla="*/ 1661532 w 3808170"/>
              <a:gd name="connsiteY51" fmla="*/ 334537 h 1159727"/>
              <a:gd name="connsiteX52" fmla="*/ 1683834 w 3808170"/>
              <a:gd name="connsiteY52" fmla="*/ 323386 h 115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08170" h="1159727">
                <a:moveTo>
                  <a:pt x="1628078" y="401444"/>
                </a:moveTo>
                <a:cubicBezTo>
                  <a:pt x="1602059" y="382859"/>
                  <a:pt x="1578091" y="360999"/>
                  <a:pt x="1550020" y="345688"/>
                </a:cubicBezTo>
                <a:cubicBezTo>
                  <a:pt x="1536565" y="338349"/>
                  <a:pt x="1520151" y="338747"/>
                  <a:pt x="1505415" y="334537"/>
                </a:cubicBezTo>
                <a:cubicBezTo>
                  <a:pt x="1494113" y="331308"/>
                  <a:pt x="1483112" y="327103"/>
                  <a:pt x="1471961" y="323386"/>
                </a:cubicBezTo>
                <a:cubicBezTo>
                  <a:pt x="1460810" y="315952"/>
                  <a:pt x="1450755" y="306526"/>
                  <a:pt x="1438508" y="301083"/>
                </a:cubicBezTo>
                <a:cubicBezTo>
                  <a:pt x="1390100" y="279568"/>
                  <a:pt x="1356367" y="275012"/>
                  <a:pt x="1304693" y="267630"/>
                </a:cubicBezTo>
                <a:cubicBezTo>
                  <a:pt x="1275026" y="263392"/>
                  <a:pt x="1245254" y="259913"/>
                  <a:pt x="1215483" y="256478"/>
                </a:cubicBezTo>
                <a:cubicBezTo>
                  <a:pt x="981718" y="229505"/>
                  <a:pt x="1063258" y="237409"/>
                  <a:pt x="847493" y="223025"/>
                </a:cubicBezTo>
                <a:lnTo>
                  <a:pt x="512956" y="234176"/>
                </a:lnTo>
                <a:cubicBezTo>
                  <a:pt x="311333" y="242577"/>
                  <a:pt x="373950" y="229898"/>
                  <a:pt x="267629" y="256478"/>
                </a:cubicBezTo>
                <a:lnTo>
                  <a:pt x="211873" y="312234"/>
                </a:lnTo>
                <a:cubicBezTo>
                  <a:pt x="204439" y="319668"/>
                  <a:pt x="198319" y="328705"/>
                  <a:pt x="189571" y="334537"/>
                </a:cubicBezTo>
                <a:cubicBezTo>
                  <a:pt x="178420" y="341971"/>
                  <a:pt x="167753" y="350190"/>
                  <a:pt x="156117" y="356839"/>
                </a:cubicBezTo>
                <a:cubicBezTo>
                  <a:pt x="115352" y="380133"/>
                  <a:pt x="106243" y="373138"/>
                  <a:pt x="78059" y="412595"/>
                </a:cubicBezTo>
                <a:cubicBezTo>
                  <a:pt x="57547" y="441312"/>
                  <a:pt x="43611" y="493636"/>
                  <a:pt x="33454" y="524108"/>
                </a:cubicBezTo>
                <a:cubicBezTo>
                  <a:pt x="29737" y="535259"/>
                  <a:pt x="25154" y="546158"/>
                  <a:pt x="22303" y="557561"/>
                </a:cubicBezTo>
                <a:cubicBezTo>
                  <a:pt x="8300" y="613569"/>
                  <a:pt x="15997" y="587626"/>
                  <a:pt x="0" y="635620"/>
                </a:cubicBezTo>
                <a:cubicBezTo>
                  <a:pt x="7862" y="706375"/>
                  <a:pt x="12860" y="778846"/>
                  <a:pt x="33454" y="847493"/>
                </a:cubicBezTo>
                <a:cubicBezTo>
                  <a:pt x="40209" y="870010"/>
                  <a:pt x="42716" y="894840"/>
                  <a:pt x="55756" y="914400"/>
                </a:cubicBezTo>
                <a:cubicBezTo>
                  <a:pt x="82828" y="955007"/>
                  <a:pt x="79399" y="954603"/>
                  <a:pt x="122664" y="992459"/>
                </a:cubicBezTo>
                <a:cubicBezTo>
                  <a:pt x="172826" y="1036350"/>
                  <a:pt x="157570" y="1017185"/>
                  <a:pt x="211873" y="1048215"/>
                </a:cubicBezTo>
                <a:cubicBezTo>
                  <a:pt x="271767" y="1082440"/>
                  <a:pt x="216673" y="1063353"/>
                  <a:pt x="289932" y="1081669"/>
                </a:cubicBezTo>
                <a:cubicBezTo>
                  <a:pt x="301083" y="1089103"/>
                  <a:pt x="310436" y="1100518"/>
                  <a:pt x="323386" y="1103971"/>
                </a:cubicBezTo>
                <a:cubicBezTo>
                  <a:pt x="473996" y="1144133"/>
                  <a:pt x="713741" y="1133123"/>
                  <a:pt x="836342" y="1137425"/>
                </a:cubicBezTo>
                <a:cubicBezTo>
                  <a:pt x="921863" y="1140426"/>
                  <a:pt x="1007259" y="1147138"/>
                  <a:pt x="1092820" y="1148576"/>
                </a:cubicBezTo>
                <a:lnTo>
                  <a:pt x="2163337" y="1159727"/>
                </a:lnTo>
                <a:cubicBezTo>
                  <a:pt x="2497874" y="1152293"/>
                  <a:pt x="2832729" y="1153808"/>
                  <a:pt x="3166947" y="1137425"/>
                </a:cubicBezTo>
                <a:cubicBezTo>
                  <a:pt x="3212869" y="1135174"/>
                  <a:pt x="3256034" y="1114620"/>
                  <a:pt x="3300761" y="1103971"/>
                </a:cubicBezTo>
                <a:cubicBezTo>
                  <a:pt x="3334099" y="1096033"/>
                  <a:pt x="3367668" y="1089103"/>
                  <a:pt x="3401122" y="1081669"/>
                </a:cubicBezTo>
                <a:cubicBezTo>
                  <a:pt x="3420319" y="1073137"/>
                  <a:pt x="3539540" y="1021969"/>
                  <a:pt x="3568390" y="1003610"/>
                </a:cubicBezTo>
                <a:cubicBezTo>
                  <a:pt x="3610347" y="976910"/>
                  <a:pt x="3645221" y="937931"/>
                  <a:pt x="3679903" y="903249"/>
                </a:cubicBezTo>
                <a:cubicBezTo>
                  <a:pt x="3687337" y="888381"/>
                  <a:pt x="3693652" y="872898"/>
                  <a:pt x="3702205" y="858644"/>
                </a:cubicBezTo>
                <a:cubicBezTo>
                  <a:pt x="3715996" y="835660"/>
                  <a:pt x="3735718" y="816139"/>
                  <a:pt x="3746810" y="791737"/>
                </a:cubicBezTo>
                <a:cubicBezTo>
                  <a:pt x="3754653" y="774482"/>
                  <a:pt x="3751967" y="753962"/>
                  <a:pt x="3757961" y="735981"/>
                </a:cubicBezTo>
                <a:cubicBezTo>
                  <a:pt x="3766913" y="709125"/>
                  <a:pt x="3780264" y="683942"/>
                  <a:pt x="3791415" y="657922"/>
                </a:cubicBezTo>
                <a:cubicBezTo>
                  <a:pt x="3813375" y="504201"/>
                  <a:pt x="3814132" y="532239"/>
                  <a:pt x="3791415" y="289932"/>
                </a:cubicBezTo>
                <a:cubicBezTo>
                  <a:pt x="3784704" y="218346"/>
                  <a:pt x="3777275" y="237281"/>
                  <a:pt x="3746810" y="200722"/>
                </a:cubicBezTo>
                <a:cubicBezTo>
                  <a:pt x="3734912" y="186444"/>
                  <a:pt x="3726498" y="169259"/>
                  <a:pt x="3713356" y="156117"/>
                </a:cubicBezTo>
                <a:cubicBezTo>
                  <a:pt x="3660262" y="103023"/>
                  <a:pt x="3664314" y="116974"/>
                  <a:pt x="3601844" y="89210"/>
                </a:cubicBezTo>
                <a:cubicBezTo>
                  <a:pt x="3533623" y="58890"/>
                  <a:pt x="3567985" y="59263"/>
                  <a:pt x="3468029" y="55756"/>
                </a:cubicBezTo>
                <a:cubicBezTo>
                  <a:pt x="3285967" y="49368"/>
                  <a:pt x="3103756" y="48322"/>
                  <a:pt x="2921620" y="44605"/>
                </a:cubicBezTo>
                <a:lnTo>
                  <a:pt x="2687444" y="33454"/>
                </a:lnTo>
                <a:cubicBezTo>
                  <a:pt x="2494839" y="20614"/>
                  <a:pt x="2684134" y="20772"/>
                  <a:pt x="2453269" y="11152"/>
                </a:cubicBezTo>
                <a:cubicBezTo>
                  <a:pt x="2319519" y="5579"/>
                  <a:pt x="2185640" y="3717"/>
                  <a:pt x="2051825" y="0"/>
                </a:cubicBezTo>
                <a:cubicBezTo>
                  <a:pt x="2029522" y="3717"/>
                  <a:pt x="2007372" y="8510"/>
                  <a:pt x="1984917" y="11152"/>
                </a:cubicBezTo>
                <a:cubicBezTo>
                  <a:pt x="1944142" y="15949"/>
                  <a:pt x="1902513" y="14251"/>
                  <a:pt x="1862254" y="22303"/>
                </a:cubicBezTo>
                <a:cubicBezTo>
                  <a:pt x="1845954" y="25563"/>
                  <a:pt x="1832517" y="37171"/>
                  <a:pt x="1817649" y="44605"/>
                </a:cubicBezTo>
                <a:cubicBezTo>
                  <a:pt x="1806498" y="59473"/>
                  <a:pt x="1793416" y="73073"/>
                  <a:pt x="1784195" y="89210"/>
                </a:cubicBezTo>
                <a:cubicBezTo>
                  <a:pt x="1778363" y="99416"/>
                  <a:pt x="1779564" y="112884"/>
                  <a:pt x="1773044" y="122664"/>
                </a:cubicBezTo>
                <a:cubicBezTo>
                  <a:pt x="1734448" y="180558"/>
                  <a:pt x="1744654" y="130278"/>
                  <a:pt x="1717288" y="189571"/>
                </a:cubicBezTo>
                <a:cubicBezTo>
                  <a:pt x="1700511" y="225920"/>
                  <a:pt x="1685343" y="263103"/>
                  <a:pt x="1672683" y="301083"/>
                </a:cubicBezTo>
                <a:cubicBezTo>
                  <a:pt x="1668966" y="312234"/>
                  <a:pt x="1656275" y="324023"/>
                  <a:pt x="1661532" y="334537"/>
                </a:cubicBezTo>
                <a:cubicBezTo>
                  <a:pt x="1665249" y="341971"/>
                  <a:pt x="1676400" y="327103"/>
                  <a:pt x="1683834" y="323386"/>
                </a:cubicBezTo>
              </a:path>
            </a:pathLst>
          </a:custGeom>
          <a:noFill/>
          <a:ln w="984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5242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lnSpcReduction="10000"/>
          </a:bodyPr>
          <a:lstStyle/>
          <a:p>
            <a:r>
              <a:rPr lang="zh-CN" altLang="en-US" sz="2458" dirty="0"/>
              <a:t>信息化是</a:t>
            </a:r>
            <a:r>
              <a:rPr lang="zh-CN" altLang="en-US" sz="2458" b="1" u="sng" dirty="0"/>
              <a:t>日本学者</a:t>
            </a:r>
            <a:r>
              <a:rPr lang="zh-CN" altLang="en-US" sz="2458" dirty="0"/>
              <a:t>于</a:t>
            </a:r>
            <a:r>
              <a:rPr lang="en-US" altLang="zh-CN" sz="2458" dirty="0"/>
              <a:t>20</a:t>
            </a:r>
            <a:r>
              <a:rPr lang="zh-CN" altLang="en-US" sz="2458" dirty="0"/>
              <a:t>世纪</a:t>
            </a:r>
            <a:r>
              <a:rPr lang="en-US" altLang="zh-CN" sz="2458" dirty="0"/>
              <a:t>60</a:t>
            </a:r>
            <a:r>
              <a:rPr lang="zh-CN" altLang="en-US" sz="2458" dirty="0"/>
              <a:t>年代提出的概念</a:t>
            </a:r>
            <a:endParaRPr lang="en-US" altLang="zh-CN" sz="2458" dirty="0"/>
          </a:p>
          <a:p>
            <a:endParaRPr lang="en-US" altLang="zh-CN" sz="2458" dirty="0"/>
          </a:p>
          <a:p>
            <a:r>
              <a:rPr lang="zh-CN" altLang="en-US" sz="2458" dirty="0"/>
              <a:t>之后，法国的</a:t>
            </a:r>
            <a:r>
              <a:rPr lang="zh-CN" altLang="en-US" sz="2458" b="1" dirty="0"/>
              <a:t>西蒙</a:t>
            </a:r>
            <a:r>
              <a:rPr lang="en-US" altLang="zh-CN" sz="2458" b="1" dirty="0"/>
              <a:t>.</a:t>
            </a:r>
            <a:r>
              <a:rPr lang="zh-CN" altLang="en-US" sz="2458" b="1" dirty="0"/>
              <a:t>诺拉（</a:t>
            </a:r>
            <a:r>
              <a:rPr lang="en-US" altLang="zh-CN" sz="2458" dirty="0"/>
              <a:t>Simon Nora</a:t>
            </a:r>
            <a:r>
              <a:rPr lang="zh-CN" altLang="en-US" sz="2458" b="1" dirty="0"/>
              <a:t>）和阿兰</a:t>
            </a:r>
            <a:r>
              <a:rPr lang="en-US" altLang="zh-CN" sz="2458" b="1" dirty="0"/>
              <a:t>.</a:t>
            </a:r>
            <a:r>
              <a:rPr lang="zh-CN" altLang="en-US" sz="2458" b="1" dirty="0"/>
              <a:t>敏克（</a:t>
            </a:r>
            <a:r>
              <a:rPr lang="en-US" altLang="zh-CN" sz="2458" dirty="0"/>
              <a:t>Alain </a:t>
            </a:r>
            <a:r>
              <a:rPr lang="en-US" altLang="zh-CN" sz="2458" dirty="0" err="1"/>
              <a:t>Minc</a:t>
            </a:r>
            <a:r>
              <a:rPr lang="zh-CN" altLang="en-US" sz="2458" b="1" dirty="0"/>
              <a:t>）</a:t>
            </a:r>
            <a:r>
              <a:rPr lang="zh-CN" altLang="en-US" sz="2458" dirty="0"/>
              <a:t>出版</a:t>
            </a:r>
            <a:r>
              <a:rPr lang="en-US" altLang="zh-CN" sz="2458" dirty="0"/>
              <a:t>《</a:t>
            </a:r>
            <a:r>
              <a:rPr lang="en-US" altLang="zh-CN" sz="2458" dirty="0">
                <a:solidFill>
                  <a:srgbClr val="0000FF"/>
                </a:solidFill>
              </a:rPr>
              <a:t>The Computerization of Society</a:t>
            </a:r>
            <a:r>
              <a:rPr lang="en-US" altLang="zh-CN" sz="2458" dirty="0"/>
              <a:t>》</a:t>
            </a:r>
            <a:r>
              <a:rPr lang="zh-CN" altLang="en-US" sz="2458" b="1" dirty="0"/>
              <a:t>，</a:t>
            </a:r>
            <a:r>
              <a:rPr lang="zh-CN" altLang="en-US" sz="2458" dirty="0"/>
              <a:t>提出信息化历程包括“</a:t>
            </a:r>
            <a:r>
              <a:rPr lang="zh-CN" altLang="en-US" sz="2458" dirty="0">
                <a:solidFill>
                  <a:srgbClr val="FF0000"/>
                </a:solidFill>
              </a:rPr>
              <a:t>实质上的</a:t>
            </a:r>
            <a:r>
              <a:rPr lang="zh-CN" altLang="en-US" sz="2458" dirty="0">
                <a:solidFill>
                  <a:srgbClr val="0000FF"/>
                </a:solidFill>
              </a:rPr>
              <a:t>计算机化</a:t>
            </a:r>
            <a:r>
              <a:rPr lang="zh-CN" altLang="en-US" sz="2458" dirty="0"/>
              <a:t>”和“</a:t>
            </a:r>
            <a:r>
              <a:rPr lang="zh-CN" altLang="en-US" sz="2458" dirty="0">
                <a:solidFill>
                  <a:srgbClr val="FF0000"/>
                </a:solidFill>
              </a:rPr>
              <a:t>信息概念的</a:t>
            </a:r>
            <a:r>
              <a:rPr lang="zh-CN" altLang="en-US" sz="2458" dirty="0">
                <a:solidFill>
                  <a:srgbClr val="0000FF"/>
                </a:solidFill>
              </a:rPr>
              <a:t>普及化</a:t>
            </a:r>
            <a:r>
              <a:rPr lang="zh-CN" altLang="en-US" sz="2458" dirty="0"/>
              <a:t>”</a:t>
            </a:r>
            <a:endParaRPr lang="en-US" altLang="zh-CN" sz="2458" dirty="0"/>
          </a:p>
          <a:p>
            <a:endParaRPr lang="en-US" altLang="zh-CN" sz="2458" dirty="0"/>
          </a:p>
          <a:p>
            <a:r>
              <a:rPr lang="zh-CN" altLang="en-US" sz="2458" b="1" dirty="0"/>
              <a:t>信息化的</a:t>
            </a:r>
            <a:r>
              <a:rPr lang="en-US" altLang="zh-CN" sz="2458" b="1" dirty="0"/>
              <a:t>5</a:t>
            </a:r>
            <a:r>
              <a:rPr lang="zh-CN" altLang="en-US" sz="2458" b="1" dirty="0"/>
              <a:t>大基本特征</a:t>
            </a:r>
            <a:endParaRPr lang="en-HK" altLang="zh-CN" sz="2458" b="1" dirty="0"/>
          </a:p>
          <a:p>
            <a:pPr lvl="1"/>
            <a:r>
              <a:rPr lang="zh-CN" altLang="en-US" sz="2048" dirty="0">
                <a:solidFill>
                  <a:srgbClr val="FF0000"/>
                </a:solidFill>
              </a:rPr>
              <a:t>信息</a:t>
            </a:r>
            <a:r>
              <a:rPr lang="zh-CN" altLang="en-US" sz="2048" dirty="0">
                <a:solidFill>
                  <a:srgbClr val="0000FF"/>
                </a:solidFill>
              </a:rPr>
              <a:t>量</a:t>
            </a:r>
            <a:r>
              <a:rPr lang="zh-CN" altLang="en-US" sz="2048" dirty="0"/>
              <a:t>的激增</a:t>
            </a:r>
            <a:endParaRPr lang="en-HK" altLang="zh-CN" sz="2048" dirty="0"/>
          </a:p>
          <a:p>
            <a:pPr lvl="1"/>
            <a:r>
              <a:rPr lang="zh-CN" altLang="en-US" sz="2048" dirty="0">
                <a:solidFill>
                  <a:srgbClr val="FF0000"/>
                </a:solidFill>
              </a:rPr>
              <a:t>信息</a:t>
            </a:r>
            <a:r>
              <a:rPr lang="zh-CN" altLang="en-US" sz="2048" dirty="0">
                <a:solidFill>
                  <a:srgbClr val="0000FF"/>
                </a:solidFill>
              </a:rPr>
              <a:t>应用</a:t>
            </a:r>
            <a:r>
              <a:rPr lang="zh-CN" altLang="en-US" sz="2048" dirty="0"/>
              <a:t>的泛化</a:t>
            </a:r>
            <a:endParaRPr lang="en-HK" altLang="zh-CN" sz="2048" dirty="0"/>
          </a:p>
          <a:p>
            <a:pPr lvl="1"/>
            <a:r>
              <a:rPr lang="zh-CN" altLang="en-US" sz="2048" dirty="0">
                <a:solidFill>
                  <a:srgbClr val="FF0000"/>
                </a:solidFill>
              </a:rPr>
              <a:t>信息</a:t>
            </a:r>
            <a:r>
              <a:rPr lang="zh-CN" altLang="en-US" sz="2048" dirty="0">
                <a:solidFill>
                  <a:srgbClr val="0000FF"/>
                </a:solidFill>
              </a:rPr>
              <a:t>意识</a:t>
            </a:r>
            <a:r>
              <a:rPr lang="zh-CN" altLang="en-US" sz="2048" dirty="0"/>
              <a:t>的提高</a:t>
            </a:r>
            <a:endParaRPr lang="en-HK" altLang="zh-CN" sz="2048" dirty="0"/>
          </a:p>
          <a:p>
            <a:pPr lvl="1"/>
            <a:r>
              <a:rPr lang="zh-CN" altLang="en-US" sz="2048" dirty="0">
                <a:solidFill>
                  <a:srgbClr val="FF0000"/>
                </a:solidFill>
              </a:rPr>
              <a:t>信息</a:t>
            </a:r>
            <a:r>
              <a:rPr lang="zh-CN" altLang="en-US" sz="2048" dirty="0">
                <a:solidFill>
                  <a:srgbClr val="0000FF"/>
                </a:solidFill>
              </a:rPr>
              <a:t>就业</a:t>
            </a:r>
            <a:r>
              <a:rPr lang="zh-CN" altLang="en-US" sz="2048" dirty="0"/>
              <a:t>的扩大</a:t>
            </a:r>
            <a:endParaRPr lang="en-HK" altLang="zh-CN" sz="2048" dirty="0"/>
          </a:p>
          <a:p>
            <a:pPr lvl="1"/>
            <a:r>
              <a:rPr lang="zh-CN" altLang="en-US" sz="2048" dirty="0">
                <a:solidFill>
                  <a:srgbClr val="FF0000"/>
                </a:solidFill>
              </a:rPr>
              <a:t>信息</a:t>
            </a:r>
            <a:r>
              <a:rPr lang="zh-CN" altLang="en-US" sz="2048" dirty="0">
                <a:solidFill>
                  <a:srgbClr val="0000FF"/>
                </a:solidFill>
              </a:rPr>
              <a:t>经济</a:t>
            </a:r>
            <a:r>
              <a:rPr lang="zh-CN" altLang="en-US" sz="2048" dirty="0"/>
              <a:t>的发达</a:t>
            </a:r>
            <a:endParaRPr lang="en-US" altLang="zh-CN" sz="204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5.1.1 </a:t>
            </a:r>
            <a:r>
              <a:rPr lang="zh-CN" altLang="en-US" sz="4097" b="1" dirty="0">
                <a:solidFill>
                  <a:schemeClr val="bg1"/>
                </a:solidFill>
              </a:rPr>
              <a:t>信息化的定义</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5</a:t>
            </a:fld>
            <a:endParaRPr lang="zh-CN" altLang="en-US">
              <a:solidFill>
                <a:prstClr val="black">
                  <a:tint val="75000"/>
                </a:prstClr>
              </a:solidFill>
              <a:latin typeface="Calibri"/>
              <a:ea typeface="宋体" panose="02010600030101010101" pitchFamily="2" charset="-122"/>
            </a:endParaRPr>
          </a:p>
        </p:txBody>
      </p:sp>
      <p:pic>
        <p:nvPicPr>
          <p:cNvPr id="6" name="图片 5"/>
          <p:cNvPicPr>
            <a:picLocks noChangeAspect="1"/>
          </p:cNvPicPr>
          <p:nvPr/>
        </p:nvPicPr>
        <p:blipFill>
          <a:blip r:embed="rId3" cstate="print"/>
          <a:stretch>
            <a:fillRect/>
          </a:stretch>
        </p:blipFill>
        <p:spPr>
          <a:xfrm>
            <a:off x="8737601" y="3207268"/>
            <a:ext cx="2408535" cy="3514207"/>
          </a:xfrm>
          <a:prstGeom prst="rect">
            <a:avLst/>
          </a:prstGeom>
        </p:spPr>
      </p:pic>
    </p:spTree>
    <p:extLst>
      <p:ext uri="{BB962C8B-B14F-4D97-AF65-F5344CB8AC3E}">
        <p14:creationId xmlns:p14="http://schemas.microsoft.com/office/powerpoint/2010/main" val="1350866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1" y="1466568"/>
            <a:ext cx="11014767" cy="4848193"/>
          </a:xfrm>
        </p:spPr>
        <p:txBody>
          <a:bodyPr>
            <a:normAutofit/>
          </a:bodyPr>
          <a:lstStyle/>
          <a:p>
            <a:r>
              <a:rPr lang="en-US" altLang="zh-CN" sz="2458" dirty="0"/>
              <a:t>Alvin Toffler</a:t>
            </a:r>
            <a:r>
              <a:rPr lang="zh-CN" altLang="en-US" sz="2458" dirty="0"/>
              <a:t>（阿尔温</a:t>
            </a:r>
            <a:r>
              <a:rPr lang="en-US" altLang="zh-CN" sz="2458" dirty="0"/>
              <a:t>.</a:t>
            </a:r>
            <a:r>
              <a:rPr lang="zh-CN" altLang="en-US" sz="2458" dirty="0"/>
              <a:t>托夫勒，</a:t>
            </a:r>
            <a:r>
              <a:rPr lang="en-US" altLang="zh-CN" sz="2458" dirty="0"/>
              <a:t>1928--</a:t>
            </a:r>
            <a:r>
              <a:rPr lang="zh-CN" altLang="en-US" sz="2458" dirty="0"/>
              <a:t>），</a:t>
            </a:r>
            <a:r>
              <a:rPr lang="en-US" altLang="zh-CN" sz="2458" dirty="0"/>
              <a:t>《</a:t>
            </a:r>
            <a:r>
              <a:rPr lang="zh-CN" altLang="en-US" sz="2458" dirty="0"/>
              <a:t>第三次浪潮</a:t>
            </a:r>
            <a:r>
              <a:rPr lang="en-US" altLang="zh-CN" sz="2458" dirty="0"/>
              <a:t>》</a:t>
            </a:r>
            <a:r>
              <a:rPr lang="zh-CN" altLang="en-US" sz="2458" dirty="0"/>
              <a:t>的作者</a:t>
            </a:r>
            <a:endParaRPr lang="en-US" altLang="zh-CN" sz="2458" dirty="0"/>
          </a:p>
          <a:p>
            <a:pPr lvl="1"/>
            <a:r>
              <a:rPr lang="zh-CN" altLang="en-US" sz="2458" dirty="0"/>
              <a:t>第一次浪潮为</a:t>
            </a:r>
            <a:r>
              <a:rPr lang="zh-CN" altLang="en-US" sz="2458" dirty="0">
                <a:solidFill>
                  <a:srgbClr val="FF0000"/>
                </a:solidFill>
              </a:rPr>
              <a:t>农业阶段</a:t>
            </a:r>
            <a:r>
              <a:rPr lang="zh-CN" altLang="en-US" sz="2458" dirty="0"/>
              <a:t>，从约</a:t>
            </a:r>
            <a:r>
              <a:rPr lang="en-US" altLang="zh-CN" sz="2458" dirty="0"/>
              <a:t>1</a:t>
            </a:r>
            <a:r>
              <a:rPr lang="zh-CN" altLang="en-US" sz="2458" dirty="0"/>
              <a:t>万年前开始</a:t>
            </a:r>
            <a:endParaRPr lang="en-US" altLang="zh-CN" sz="2458" dirty="0"/>
          </a:p>
          <a:p>
            <a:pPr lvl="1"/>
            <a:r>
              <a:rPr lang="zh-CN" altLang="en-US" sz="2458" dirty="0"/>
              <a:t>第二次浪潮为</a:t>
            </a:r>
            <a:r>
              <a:rPr lang="zh-CN" altLang="en-US" sz="2458" dirty="0">
                <a:solidFill>
                  <a:srgbClr val="FF0000"/>
                </a:solidFill>
              </a:rPr>
              <a:t>工业阶段</a:t>
            </a:r>
            <a:r>
              <a:rPr lang="zh-CN" altLang="en-US" sz="2458" dirty="0"/>
              <a:t>，从</a:t>
            </a:r>
            <a:r>
              <a:rPr lang="en-US" altLang="zh-CN" sz="2458" dirty="0"/>
              <a:t>17</a:t>
            </a:r>
            <a:r>
              <a:rPr lang="zh-CN" altLang="en-US" sz="2458" dirty="0"/>
              <a:t>世纪末开始</a:t>
            </a:r>
            <a:endParaRPr lang="en-US" altLang="zh-CN" sz="2458" dirty="0"/>
          </a:p>
          <a:p>
            <a:pPr lvl="1"/>
            <a:r>
              <a:rPr lang="zh-CN" altLang="en-US" sz="2458" dirty="0"/>
              <a:t>第三次浪潮为</a:t>
            </a:r>
            <a:r>
              <a:rPr lang="zh-CN" altLang="en-US" sz="2458" dirty="0">
                <a:solidFill>
                  <a:srgbClr val="FF0000"/>
                </a:solidFill>
              </a:rPr>
              <a:t>信息化（或者服务业）</a:t>
            </a:r>
            <a:r>
              <a:rPr lang="zh-CN" altLang="en-US" sz="2458" dirty="0"/>
              <a:t>阶段，从</a:t>
            </a:r>
            <a:r>
              <a:rPr lang="en-US" altLang="zh-CN" sz="2458" dirty="0"/>
              <a:t>20</a:t>
            </a:r>
            <a:r>
              <a:rPr lang="zh-CN" altLang="en-US" sz="2458" dirty="0"/>
              <a:t>世纪</a:t>
            </a:r>
            <a:r>
              <a:rPr lang="en-US" altLang="zh-CN" sz="2458" dirty="0"/>
              <a:t>50</a:t>
            </a:r>
            <a:r>
              <a:rPr lang="zh-CN" altLang="en-US" sz="2458" dirty="0"/>
              <a:t>年代后期开始</a:t>
            </a:r>
            <a:endParaRPr lang="en-US" altLang="zh-CN" sz="2458" dirty="0"/>
          </a:p>
          <a:p>
            <a:pPr lvl="1"/>
            <a:endParaRPr lang="en-US" altLang="zh-CN" sz="2048" dirty="0"/>
          </a:p>
          <a:p>
            <a:endParaRPr lang="en-US" altLang="zh-CN" sz="2458" b="1" dirty="0"/>
          </a:p>
          <a:p>
            <a:r>
              <a:rPr lang="zh-CN" altLang="en-US" sz="2458" b="1" dirty="0"/>
              <a:t>第三次浪潮赶超战略：</a:t>
            </a:r>
            <a:r>
              <a:rPr lang="zh-CN" altLang="en-US" sz="2458" dirty="0">
                <a:solidFill>
                  <a:srgbClr val="FF0000"/>
                </a:solidFill>
              </a:rPr>
              <a:t>发展中国家</a:t>
            </a:r>
            <a:r>
              <a:rPr lang="zh-CN" altLang="en-US" sz="2458" dirty="0">
                <a:solidFill>
                  <a:srgbClr val="0000FF"/>
                </a:solidFill>
              </a:rPr>
              <a:t>可以不经过</a:t>
            </a:r>
            <a:r>
              <a:rPr lang="zh-CN" altLang="en-US" sz="2458" dirty="0">
                <a:solidFill>
                  <a:srgbClr val="FF0000"/>
                </a:solidFill>
              </a:rPr>
              <a:t>第二次浪潮发展阶段而直接</a:t>
            </a:r>
            <a:r>
              <a:rPr lang="zh-CN" altLang="en-US" sz="2458" dirty="0">
                <a:solidFill>
                  <a:srgbClr val="0000FF"/>
                </a:solidFill>
              </a:rPr>
              <a:t>追赶</a:t>
            </a:r>
            <a:r>
              <a:rPr lang="zh-CN" altLang="en-US" sz="2458" dirty="0">
                <a:solidFill>
                  <a:srgbClr val="FF0000"/>
                </a:solidFill>
              </a:rPr>
              <a:t>第三次浪潮</a:t>
            </a:r>
            <a:endParaRPr lang="en-US" altLang="zh-CN" sz="2458" dirty="0">
              <a:solidFill>
                <a:srgbClr val="FF0000"/>
              </a:solidFill>
            </a:endParaRPr>
          </a:p>
          <a:p>
            <a:pPr lvl="1"/>
            <a:r>
              <a:rPr lang="zh-CN" altLang="en-US" sz="2458" dirty="0"/>
              <a:t>这一理论为发展中国家（不发达地区）的发展注入了“</a:t>
            </a:r>
            <a:r>
              <a:rPr lang="zh-CN" altLang="en-US" sz="2458" dirty="0">
                <a:solidFill>
                  <a:srgbClr val="FF0000"/>
                </a:solidFill>
              </a:rPr>
              <a:t>强心剂</a:t>
            </a:r>
            <a:r>
              <a:rPr lang="zh-CN" altLang="en-US" sz="2458" dirty="0"/>
              <a:t>”</a:t>
            </a:r>
            <a:endParaRPr lang="en-US" altLang="zh-CN" sz="2458" dirty="0"/>
          </a:p>
          <a:p>
            <a:r>
              <a:rPr lang="zh-CN" altLang="en-US" sz="2458" dirty="0">
                <a:solidFill>
                  <a:srgbClr val="0000FF"/>
                </a:solidFill>
              </a:rPr>
              <a:t>例：</a:t>
            </a:r>
            <a:r>
              <a:rPr lang="zh-CN" altLang="en-US" sz="2458" b="1" dirty="0"/>
              <a:t>大数据（国家层面的追赶）</a:t>
            </a:r>
            <a:r>
              <a:rPr lang="zh-CN" altLang="en-US" sz="2458" dirty="0"/>
              <a:t>、</a:t>
            </a:r>
            <a:r>
              <a:rPr lang="zh-CN" altLang="en-US" sz="2458" b="1" dirty="0"/>
              <a:t>无人驾驶（汽车行业的追赶）</a:t>
            </a:r>
            <a:endParaRPr lang="en-US" altLang="zh-CN" sz="2458" b="1"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5.1.2 </a:t>
            </a:r>
            <a:r>
              <a:rPr lang="zh-CN" altLang="en-US" sz="4097" b="1" dirty="0">
                <a:solidFill>
                  <a:schemeClr val="bg1"/>
                </a:solidFill>
              </a:rPr>
              <a:t>信息化在国家发展中的作用</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6</a:t>
            </a:fld>
            <a:endParaRPr lang="zh-CN" altLang="en-US">
              <a:solidFill>
                <a:prstClr val="black">
                  <a:tint val="75000"/>
                </a:prstClr>
              </a:solidFill>
              <a:latin typeface="Calibri"/>
              <a:ea typeface="宋体" panose="02010600030101010101" pitchFamily="2" charset="-122"/>
            </a:endParaRPr>
          </a:p>
        </p:txBody>
      </p:sp>
      <p:pic>
        <p:nvPicPr>
          <p:cNvPr id="2050" name="Picture 2" descr="http://d.hiphotos.baidu.com/baike/w%3D268/sign=e5f272f07dd98d1076d40b37193fb807/bd315c6034a85edf469e1a2f48540923dd5475a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0601" y="1371084"/>
            <a:ext cx="1111207" cy="147371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6DC63DA-9B95-B9E9-4C5F-37ACAE2B44EF}"/>
              </a:ext>
            </a:extLst>
          </p:cNvPr>
          <p:cNvSpPr txBox="1"/>
          <p:nvPr/>
        </p:nvSpPr>
        <p:spPr>
          <a:xfrm>
            <a:off x="1393153" y="3429000"/>
            <a:ext cx="8931947" cy="461665"/>
          </a:xfrm>
          <a:prstGeom prst="rect">
            <a:avLst/>
          </a:prstGeom>
          <a:solidFill>
            <a:srgbClr val="FFFF00"/>
          </a:solidFill>
        </p:spPr>
        <p:txBody>
          <a:bodyPr wrap="square" rtlCol="0">
            <a:spAutoFit/>
          </a:bodyPr>
          <a:lstStyle/>
          <a:p>
            <a:r>
              <a:rPr kumimoji="1" lang="zh-CN" altLang="en-US" sz="2400" dirty="0"/>
              <a:t>有人将深度学习带来的的信息化革命 成为 </a:t>
            </a:r>
            <a:r>
              <a:rPr kumimoji="1" lang="en-US" altLang="zh-CN" sz="2400" dirty="0"/>
              <a:t>–</a:t>
            </a:r>
            <a:r>
              <a:rPr kumimoji="1" lang="zh-CN" altLang="en-US" sz="2400" dirty="0"/>
              <a:t> 第四次浪潮 </a:t>
            </a:r>
            <a:r>
              <a:rPr kumimoji="1" lang="en-US" altLang="zh-CN" sz="2400" dirty="0"/>
              <a:t>//</a:t>
            </a:r>
            <a:r>
              <a:rPr kumimoji="1" lang="zh-CN" altLang="en-US" sz="2400" dirty="0"/>
              <a:t> 智能化</a:t>
            </a:r>
          </a:p>
        </p:txBody>
      </p:sp>
    </p:spTree>
    <p:extLst>
      <p:ext uri="{BB962C8B-B14F-4D97-AF65-F5344CB8AC3E}">
        <p14:creationId xmlns:p14="http://schemas.microsoft.com/office/powerpoint/2010/main" val="41325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27C4-C209-2542-9510-97FF06CA5B1C}"/>
              </a:ext>
            </a:extLst>
          </p:cNvPr>
          <p:cNvSpPr>
            <a:spLocks noGrp="1"/>
          </p:cNvSpPr>
          <p:nvPr>
            <p:ph type="title"/>
          </p:nvPr>
        </p:nvSpPr>
        <p:spPr/>
        <p:txBody>
          <a:bodyPr/>
          <a:lstStyle/>
          <a:p>
            <a:r>
              <a:rPr lang="zh-CN" altLang="en-US" sz="5400" b="1" dirty="0">
                <a:solidFill>
                  <a:schemeClr val="bg1"/>
                </a:solidFill>
              </a:rPr>
              <a:t>信息化在国家发展中的作用</a:t>
            </a:r>
            <a:endParaRPr lang="en-US" dirty="0"/>
          </a:p>
        </p:txBody>
      </p:sp>
      <p:sp>
        <p:nvSpPr>
          <p:cNvPr id="5" name="Slide Number Placeholder 4">
            <a:extLst>
              <a:ext uri="{FF2B5EF4-FFF2-40B4-BE49-F238E27FC236}">
                <a16:creationId xmlns:a16="http://schemas.microsoft.com/office/drawing/2014/main" id="{689C3343-6837-A44D-A3A0-83751C21FF38}"/>
              </a:ext>
            </a:extLst>
          </p:cNvPr>
          <p:cNvSpPr>
            <a:spLocks noGrp="1"/>
          </p:cNvSpPr>
          <p:nvPr>
            <p:ph type="sldNum" sz="quarter" idx="12"/>
          </p:nvPr>
        </p:nvSpPr>
        <p:spPr/>
        <p:txBody>
          <a:bodyPr/>
          <a:lstStyle/>
          <a:p>
            <a:fld id="{C5C1623C-0059-494E-B184-63915177A0C5}" type="slidenum">
              <a:rPr lang="zh-CN" altLang="en-US" smtClean="0"/>
              <a:pPr/>
              <a:t>7</a:t>
            </a:fld>
            <a:endParaRPr lang="zh-CN" altLang="en-US"/>
          </a:p>
        </p:txBody>
      </p:sp>
      <p:pic>
        <p:nvPicPr>
          <p:cNvPr id="2050" name="Picture 2" descr="理想汽车的增程电动车 是未来吗？">
            <a:extLst>
              <a:ext uri="{FF2B5EF4-FFF2-40B4-BE49-F238E27FC236}">
                <a16:creationId xmlns:a16="http://schemas.microsoft.com/office/drawing/2014/main" id="{390686E7-E9DA-B448-9C1D-D64069BB982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9600" y="1346685"/>
            <a:ext cx="5384800" cy="4206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504874D-9295-764D-A9C1-0A426AD07A4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16562"/>
          <a:stretch/>
        </p:blipFill>
        <p:spPr bwMode="auto">
          <a:xfrm>
            <a:off x="6197600" y="1346685"/>
            <a:ext cx="5777282" cy="4114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37E899-D5F8-3746-A14A-4E7CCD8FDF75}"/>
              </a:ext>
            </a:extLst>
          </p:cNvPr>
          <p:cNvSpPr txBox="1"/>
          <p:nvPr/>
        </p:nvSpPr>
        <p:spPr>
          <a:xfrm>
            <a:off x="2693096" y="5552961"/>
            <a:ext cx="877163" cy="369332"/>
          </a:xfrm>
          <a:prstGeom prst="rect">
            <a:avLst/>
          </a:prstGeom>
          <a:noFill/>
        </p:spPr>
        <p:txBody>
          <a:bodyPr wrap="none" rtlCol="0">
            <a:spAutoFit/>
          </a:bodyPr>
          <a:lstStyle/>
          <a:p>
            <a:r>
              <a:rPr lang="en-US" dirty="0" err="1"/>
              <a:t>燃油车</a:t>
            </a:r>
            <a:endParaRPr lang="en-US" dirty="0"/>
          </a:p>
        </p:txBody>
      </p:sp>
      <p:sp>
        <p:nvSpPr>
          <p:cNvPr id="9" name="TextBox 8">
            <a:extLst>
              <a:ext uri="{FF2B5EF4-FFF2-40B4-BE49-F238E27FC236}">
                <a16:creationId xmlns:a16="http://schemas.microsoft.com/office/drawing/2014/main" id="{503767D8-6AB1-2E40-8E06-9B39F5090595}"/>
              </a:ext>
            </a:extLst>
          </p:cNvPr>
          <p:cNvSpPr txBox="1"/>
          <p:nvPr/>
        </p:nvSpPr>
        <p:spPr>
          <a:xfrm>
            <a:off x="9282838" y="5552961"/>
            <a:ext cx="877163" cy="369332"/>
          </a:xfrm>
          <a:prstGeom prst="rect">
            <a:avLst/>
          </a:prstGeom>
          <a:noFill/>
        </p:spPr>
        <p:txBody>
          <a:bodyPr wrap="none" rtlCol="0">
            <a:spAutoFit/>
          </a:bodyPr>
          <a:lstStyle/>
          <a:p>
            <a:r>
              <a:rPr lang="en-US" dirty="0" err="1"/>
              <a:t>电动车</a:t>
            </a:r>
            <a:endParaRPr lang="en-US" dirty="0"/>
          </a:p>
        </p:txBody>
      </p:sp>
    </p:spTree>
    <p:extLst>
      <p:ext uri="{BB962C8B-B14F-4D97-AF65-F5344CB8AC3E}">
        <p14:creationId xmlns:p14="http://schemas.microsoft.com/office/powerpoint/2010/main" val="138892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74020" cy="4525963"/>
          </a:xfrm>
        </p:spPr>
        <p:txBody>
          <a:bodyPr>
            <a:normAutofit/>
          </a:bodyPr>
          <a:lstStyle/>
          <a:p>
            <a:r>
              <a:rPr lang="en-US" altLang="zh-CN" sz="2458" dirty="0"/>
              <a:t>Joseph Schumpeter</a:t>
            </a:r>
            <a:r>
              <a:rPr lang="zh-CN" altLang="en-US" sz="2458" dirty="0"/>
              <a:t>（约瑟夫</a:t>
            </a:r>
            <a:r>
              <a:rPr lang="en-US" altLang="zh-CN" sz="2458" dirty="0"/>
              <a:t>.</a:t>
            </a:r>
            <a:r>
              <a:rPr lang="zh-CN" altLang="en-US" sz="2458" dirty="0"/>
              <a:t>熊彼特，</a:t>
            </a:r>
            <a:r>
              <a:rPr lang="en-US" altLang="zh-CN" sz="2458" dirty="0"/>
              <a:t>1883</a:t>
            </a:r>
            <a:r>
              <a:rPr lang="zh-CN" altLang="en-US" sz="2458" dirty="0"/>
              <a:t>年</a:t>
            </a:r>
            <a:r>
              <a:rPr lang="en-US" altLang="zh-CN" sz="2458" dirty="0"/>
              <a:t>2</a:t>
            </a:r>
            <a:r>
              <a:rPr lang="zh-CN" altLang="en-US" sz="2458" dirty="0"/>
              <a:t>月</a:t>
            </a:r>
            <a:r>
              <a:rPr lang="en-US" altLang="zh-CN" sz="2458" dirty="0"/>
              <a:t>--1950</a:t>
            </a:r>
            <a:r>
              <a:rPr lang="zh-CN" altLang="en-US" sz="2458" dirty="0"/>
              <a:t>年</a:t>
            </a:r>
            <a:r>
              <a:rPr lang="en-US" altLang="zh-CN" sz="2458" dirty="0"/>
              <a:t>1</a:t>
            </a:r>
            <a:r>
              <a:rPr lang="zh-CN" altLang="en-US" sz="2458" dirty="0"/>
              <a:t>月）</a:t>
            </a:r>
            <a:endParaRPr lang="en-US" altLang="zh-CN" sz="2458" dirty="0"/>
          </a:p>
          <a:p>
            <a:endParaRPr lang="en-US" altLang="zh-CN" sz="2458" dirty="0">
              <a:solidFill>
                <a:srgbClr val="FF0000"/>
              </a:solidFill>
            </a:endParaRPr>
          </a:p>
          <a:p>
            <a:r>
              <a:rPr lang="zh-CN" altLang="en-US" sz="2458" dirty="0">
                <a:solidFill>
                  <a:srgbClr val="FF0000"/>
                </a:solidFill>
              </a:rPr>
              <a:t>“连续产业革命”</a:t>
            </a:r>
            <a:r>
              <a:rPr lang="zh-CN" altLang="en-US" sz="2458" dirty="0"/>
              <a:t>的产业经济理论</a:t>
            </a:r>
            <a:endParaRPr lang="en-US" altLang="zh-CN" sz="2458" dirty="0"/>
          </a:p>
          <a:p>
            <a:pPr lvl="1"/>
            <a:r>
              <a:rPr lang="zh-CN" altLang="en-US" sz="2458" dirty="0"/>
              <a:t>建立在技术创新基础之上，</a:t>
            </a:r>
            <a:r>
              <a:rPr lang="zh-CN" altLang="en-US" sz="2458" dirty="0">
                <a:solidFill>
                  <a:srgbClr val="0000FF"/>
                </a:solidFill>
              </a:rPr>
              <a:t>“创新”</a:t>
            </a:r>
            <a:r>
              <a:rPr lang="zh-CN" altLang="en-US" sz="2458" dirty="0"/>
              <a:t>是根本、是核心</a:t>
            </a:r>
            <a:endParaRPr lang="en-US" altLang="zh-CN" sz="2458" dirty="0"/>
          </a:p>
          <a:p>
            <a:pPr lvl="1"/>
            <a:endParaRPr lang="en-US" altLang="zh-CN" sz="2458" dirty="0"/>
          </a:p>
          <a:p>
            <a:pPr lvl="1"/>
            <a:r>
              <a:rPr lang="zh-CN" altLang="en-US" sz="2458" dirty="0"/>
              <a:t>熊彼特以英国的产业革命为实例，清楚阐明：是</a:t>
            </a:r>
            <a:r>
              <a:rPr lang="zh-CN" altLang="en-US" sz="2458" dirty="0">
                <a:solidFill>
                  <a:srgbClr val="0000FF"/>
                </a:solidFill>
              </a:rPr>
              <a:t>企业家的能力和进取心</a:t>
            </a:r>
            <a:r>
              <a:rPr lang="zh-CN" altLang="en-US" sz="2458" dirty="0"/>
              <a:t>创造了新的盈利机会（他们可以是也可以不是科学家或工程师，而且</a:t>
            </a:r>
            <a:r>
              <a:rPr lang="zh-CN" altLang="en-US" sz="2458" dirty="0">
                <a:solidFill>
                  <a:srgbClr val="0000FF"/>
                </a:solidFill>
              </a:rPr>
              <a:t>技术通常会让位于“企业家精神”</a:t>
            </a:r>
            <a:r>
              <a:rPr lang="zh-CN" altLang="en-US" sz="2458" dirty="0"/>
              <a:t>）</a:t>
            </a:r>
            <a:endParaRPr lang="en-US" altLang="zh-CN" sz="204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5.1.2 </a:t>
            </a:r>
            <a:r>
              <a:rPr lang="zh-CN" altLang="en-US" sz="4097" b="1" dirty="0">
                <a:solidFill>
                  <a:schemeClr val="bg1"/>
                </a:solidFill>
              </a:rPr>
              <a:t>信息化在国家发展中的作用</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8</a:t>
            </a:fld>
            <a:endParaRPr lang="zh-CN" altLang="en-US">
              <a:solidFill>
                <a:prstClr val="black">
                  <a:tint val="75000"/>
                </a:prstClr>
              </a:solidFill>
              <a:latin typeface="Calibri"/>
              <a:ea typeface="宋体" panose="02010600030101010101" pitchFamily="2" charset="-122"/>
            </a:endParaRPr>
          </a:p>
        </p:txBody>
      </p:sp>
      <p:pic>
        <p:nvPicPr>
          <p:cNvPr id="10" name="Picture 2" descr="http://d.hiphotos.baidu.com/baike/w%3D268/sign=317f195c6b63f6241c5d3e05bf45eb32/cb8065380cd7912354bd0611ad345982b2b7807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50400" y="1548603"/>
            <a:ext cx="1699543" cy="22258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2B1D64-C7AF-D446-9156-810BE923CFDD}"/>
              </a:ext>
            </a:extLst>
          </p:cNvPr>
          <p:cNvSpPr txBox="1"/>
          <p:nvPr/>
        </p:nvSpPr>
        <p:spPr>
          <a:xfrm>
            <a:off x="686180" y="5206484"/>
            <a:ext cx="11264622" cy="830997"/>
          </a:xfrm>
          <a:prstGeom prst="rect">
            <a:avLst/>
          </a:prstGeom>
          <a:solidFill>
            <a:srgbClr val="FFFF00"/>
          </a:solidFill>
        </p:spPr>
        <p:txBody>
          <a:bodyPr wrap="none" rtlCol="0">
            <a:spAutoFit/>
          </a:bodyPr>
          <a:lstStyle/>
          <a:p>
            <a:r>
              <a:rPr lang="zh-CN" altLang="en-US" sz="2400" b="1" dirty="0"/>
              <a:t>逆商</a:t>
            </a:r>
            <a:r>
              <a:rPr lang="zh-CN" altLang="en-US" sz="2400" dirty="0"/>
              <a:t>（</a:t>
            </a:r>
            <a:r>
              <a:rPr lang="en-HK" sz="2400" dirty="0"/>
              <a:t>Adversity Quotient</a:t>
            </a:r>
            <a:r>
              <a:rPr lang="zh-CN" altLang="en-US" sz="2400" dirty="0"/>
              <a:t>，</a:t>
            </a:r>
            <a:r>
              <a:rPr lang="en-US" altLang="zh-CN" sz="2400" dirty="0"/>
              <a:t>AQ</a:t>
            </a:r>
            <a:r>
              <a:rPr lang="zh-CN" altLang="en-US" sz="2400" dirty="0"/>
              <a:t>）</a:t>
            </a:r>
            <a:r>
              <a:rPr lang="en-US" altLang="zh-CN" sz="2400" dirty="0"/>
              <a:t>  - </a:t>
            </a:r>
          </a:p>
          <a:p>
            <a:r>
              <a:rPr lang="en-US" altLang="zh-CN" sz="2400" dirty="0"/>
              <a:t>	</a:t>
            </a:r>
            <a:r>
              <a:rPr lang="zh-CN" altLang="en-US" sz="2400" dirty="0"/>
              <a:t>指人们面对逆境时的反应方式，即面对挫折、摆脱困境和超越困难的能力。</a:t>
            </a:r>
            <a:endParaRPr lang="en-US" sz="2400" dirty="0"/>
          </a:p>
        </p:txBody>
      </p:sp>
    </p:spTree>
    <p:extLst>
      <p:ext uri="{BB962C8B-B14F-4D97-AF65-F5344CB8AC3E}">
        <p14:creationId xmlns:p14="http://schemas.microsoft.com/office/powerpoint/2010/main" val="11785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6180" y="1511518"/>
            <a:ext cx="11014767" cy="4525963"/>
          </a:xfrm>
        </p:spPr>
        <p:txBody>
          <a:bodyPr>
            <a:normAutofit/>
          </a:bodyPr>
          <a:lstStyle/>
          <a:p>
            <a:r>
              <a:rPr lang="zh-CN" altLang="en-US" sz="2458" dirty="0">
                <a:solidFill>
                  <a:srgbClr val="0000FF"/>
                </a:solidFill>
              </a:rPr>
              <a:t>因特网</a:t>
            </a:r>
            <a:r>
              <a:rPr lang="zh-CN" altLang="en-US" sz="2458" dirty="0"/>
              <a:t>作为一种新型的信息技术平台（</a:t>
            </a:r>
            <a:r>
              <a:rPr lang="en-US" altLang="zh-CN" sz="2458" dirty="0">
                <a:solidFill>
                  <a:srgbClr val="0000FF"/>
                </a:solidFill>
              </a:rPr>
              <a:t>platform</a:t>
            </a:r>
            <a:r>
              <a:rPr lang="zh-CN" altLang="en-US" sz="2458" dirty="0"/>
              <a:t>），已成为</a:t>
            </a:r>
            <a:r>
              <a:rPr lang="zh-CN" altLang="en-US" sz="2458" dirty="0">
                <a:solidFill>
                  <a:srgbClr val="FF0000"/>
                </a:solidFill>
              </a:rPr>
              <a:t>信息</a:t>
            </a:r>
            <a:r>
              <a:rPr lang="zh-CN" altLang="en-US" sz="2458" dirty="0"/>
              <a:t>的平台、</a:t>
            </a:r>
            <a:r>
              <a:rPr lang="zh-CN" altLang="en-US" sz="2458" dirty="0">
                <a:solidFill>
                  <a:srgbClr val="FF0000"/>
                </a:solidFill>
              </a:rPr>
              <a:t>知识</a:t>
            </a:r>
            <a:r>
              <a:rPr lang="zh-CN" altLang="en-US" sz="2458" dirty="0"/>
              <a:t>的平台、</a:t>
            </a:r>
            <a:r>
              <a:rPr lang="zh-CN" altLang="en-US" sz="2458" dirty="0">
                <a:solidFill>
                  <a:srgbClr val="FF0000"/>
                </a:solidFill>
              </a:rPr>
              <a:t>媒体</a:t>
            </a:r>
            <a:r>
              <a:rPr lang="zh-CN" altLang="en-US" sz="2458" dirty="0"/>
              <a:t>的平台和</a:t>
            </a:r>
            <a:r>
              <a:rPr lang="zh-CN" altLang="en-US" sz="2458" dirty="0">
                <a:solidFill>
                  <a:srgbClr val="FF0000"/>
                </a:solidFill>
              </a:rPr>
              <a:t>通信</a:t>
            </a:r>
            <a:r>
              <a:rPr lang="zh-CN" altLang="en-US" sz="2458" dirty="0"/>
              <a:t>的平台</a:t>
            </a:r>
            <a:endParaRPr lang="en-US" altLang="zh-CN" sz="2458" dirty="0"/>
          </a:p>
          <a:p>
            <a:endParaRPr lang="en-US" altLang="zh-CN" sz="2458" dirty="0"/>
          </a:p>
          <a:p>
            <a:r>
              <a:rPr lang="zh-CN" altLang="en-US" sz="2458" dirty="0"/>
              <a:t>从全球范围来看，利用信息技术和知识创造价值的新经济依然是一种“</a:t>
            </a:r>
            <a:r>
              <a:rPr lang="zh-CN" altLang="en-US" sz="2458" dirty="0">
                <a:solidFill>
                  <a:srgbClr val="FF0000"/>
                </a:solidFill>
              </a:rPr>
              <a:t>富国现象</a:t>
            </a:r>
            <a:r>
              <a:rPr lang="zh-CN" altLang="en-US" sz="2458" dirty="0"/>
              <a:t>”：发达国家率先登上了</a:t>
            </a:r>
            <a:r>
              <a:rPr lang="zh-CN" altLang="en-US" sz="2458" dirty="0">
                <a:solidFill>
                  <a:srgbClr val="FF0000"/>
                </a:solidFill>
              </a:rPr>
              <a:t>网络信息革命</a:t>
            </a:r>
            <a:r>
              <a:rPr lang="zh-CN" altLang="en-US" sz="2458" dirty="0"/>
              <a:t>的头班车，利用自己的“</a:t>
            </a:r>
            <a:r>
              <a:rPr lang="zh-CN" altLang="en-US" sz="2458" dirty="0">
                <a:solidFill>
                  <a:srgbClr val="0000FF"/>
                </a:solidFill>
              </a:rPr>
              <a:t>信息优势</a:t>
            </a:r>
            <a:r>
              <a:rPr lang="zh-CN" altLang="en-US" sz="2458" dirty="0"/>
              <a:t>”和“</a:t>
            </a:r>
            <a:r>
              <a:rPr lang="zh-CN" altLang="en-US" sz="2458" dirty="0">
                <a:solidFill>
                  <a:srgbClr val="0000FF"/>
                </a:solidFill>
              </a:rPr>
              <a:t>知识优势</a:t>
            </a:r>
            <a:r>
              <a:rPr lang="zh-CN" altLang="en-US" sz="2458" dirty="0"/>
              <a:t>”进一步创造了“</a:t>
            </a:r>
            <a:r>
              <a:rPr lang="zh-CN" altLang="en-US" sz="2458" dirty="0">
                <a:solidFill>
                  <a:srgbClr val="0000FF"/>
                </a:solidFill>
              </a:rPr>
              <a:t>竞争优势</a:t>
            </a:r>
            <a:r>
              <a:rPr lang="zh-CN" altLang="en-US" sz="2458" dirty="0"/>
              <a:t>”</a:t>
            </a:r>
            <a:endParaRPr lang="en-US" altLang="zh-CN" sz="2458" dirty="0"/>
          </a:p>
          <a:p>
            <a:endParaRPr lang="en-US" altLang="zh-CN" sz="2048" dirty="0"/>
          </a:p>
          <a:p>
            <a:endParaRPr lang="en-US" altLang="zh-CN" sz="2458" dirty="0"/>
          </a:p>
        </p:txBody>
      </p:sp>
      <p:sp>
        <p:nvSpPr>
          <p:cNvPr id="4" name="标题 1"/>
          <p:cNvSpPr>
            <a:spLocks noGrp="1"/>
          </p:cNvSpPr>
          <p:nvPr>
            <p:ph type="title"/>
          </p:nvPr>
        </p:nvSpPr>
        <p:spPr>
          <a:xfrm>
            <a:off x="686181" y="46289"/>
            <a:ext cx="10819642" cy="1142999"/>
          </a:xfrm>
        </p:spPr>
        <p:txBody>
          <a:bodyPr>
            <a:normAutofit/>
          </a:bodyPr>
          <a:lstStyle/>
          <a:p>
            <a:pPr algn="l"/>
            <a:r>
              <a:rPr lang="en-US" altLang="zh-CN" sz="4097" b="1" dirty="0">
                <a:solidFill>
                  <a:schemeClr val="bg1"/>
                </a:solidFill>
              </a:rPr>
              <a:t>5.1.2 </a:t>
            </a:r>
            <a:r>
              <a:rPr lang="zh-CN" altLang="en-US" sz="4097" b="1" dirty="0">
                <a:solidFill>
                  <a:schemeClr val="bg1"/>
                </a:solidFill>
              </a:rPr>
              <a:t>信息化在国家发展中的作用</a:t>
            </a:r>
          </a:p>
        </p:txBody>
      </p:sp>
      <p:sp>
        <p:nvSpPr>
          <p:cNvPr id="2" name="灯片编号占位符 1"/>
          <p:cNvSpPr>
            <a:spLocks noGrp="1"/>
          </p:cNvSpPr>
          <p:nvPr>
            <p:ph type="sldNum" sz="quarter" idx="12"/>
          </p:nvPr>
        </p:nvSpPr>
        <p:spPr/>
        <p:txBody>
          <a:bodyPr/>
          <a:lstStyle/>
          <a:p>
            <a:pPr defTabSz="1078694"/>
            <a:fld id="{C5C1623C-0059-494E-B184-63915177A0C5}" type="slidenum">
              <a:rPr lang="zh-CN" altLang="en-US">
                <a:solidFill>
                  <a:prstClr val="black">
                    <a:tint val="75000"/>
                  </a:prstClr>
                </a:solidFill>
                <a:latin typeface="Calibri"/>
                <a:ea typeface="宋体" panose="02010600030101010101" pitchFamily="2" charset="-122"/>
              </a:rPr>
              <a:pPr defTabSz="1078694"/>
              <a:t>9</a:t>
            </a:fld>
            <a:endParaRPr lang="zh-CN" altLang="en-US">
              <a:solidFill>
                <a:prstClr val="black">
                  <a:tint val="75000"/>
                </a:prstClr>
              </a:solidFill>
              <a:latin typeface="Calibri"/>
              <a:ea typeface="宋体" panose="02010600030101010101" pitchFamily="2" charset="-122"/>
            </a:endParaRPr>
          </a:p>
        </p:txBody>
      </p:sp>
    </p:spTree>
    <p:extLst>
      <p:ext uri="{BB962C8B-B14F-4D97-AF65-F5344CB8AC3E}">
        <p14:creationId xmlns:p14="http://schemas.microsoft.com/office/powerpoint/2010/main" val="35633081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2649</Words>
  <Application>Microsoft Macintosh PowerPoint</Application>
  <PresentationFormat>宽屏</PresentationFormat>
  <Paragraphs>306</Paragraphs>
  <Slides>32</Slides>
  <Notes>25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32</vt:i4>
      </vt:variant>
    </vt:vector>
  </HeadingPairs>
  <TitlesOfParts>
    <vt:vector size="36" baseType="lpstr">
      <vt:lpstr>微软雅黑</vt:lpstr>
      <vt:lpstr>Arial</vt:lpstr>
      <vt:lpstr>Calibri</vt:lpstr>
      <vt:lpstr>Office 主题</vt:lpstr>
      <vt:lpstr>第5章 信息技术带来的社会影响</vt:lpstr>
      <vt:lpstr>提纲</vt:lpstr>
      <vt:lpstr>提纲</vt:lpstr>
      <vt:lpstr>5.1.1 信息化的定义</vt:lpstr>
      <vt:lpstr>5.1.1 信息化的定义</vt:lpstr>
      <vt:lpstr>5.1.2 信息化在国家发展中的作用</vt:lpstr>
      <vt:lpstr>信息化在国家发展中的作用</vt:lpstr>
      <vt:lpstr>5.1.2 信息化在国家发展中的作用</vt:lpstr>
      <vt:lpstr>5.1.2 信息化在国家发展中的作用</vt:lpstr>
      <vt:lpstr>5.1.3 信息技术与可持续发展</vt:lpstr>
      <vt:lpstr>提纲</vt:lpstr>
      <vt:lpstr>5.2.1 因特网的成长</vt:lpstr>
      <vt:lpstr>5.2.1 因特网的成长</vt:lpstr>
      <vt:lpstr>5.2.1 因特网的成长</vt:lpstr>
      <vt:lpstr>5.2.2 因特网的访问</vt:lpstr>
      <vt:lpstr>5.2.2 因特网的访问</vt:lpstr>
      <vt:lpstr>5.2.3 因特网与社会问题</vt:lpstr>
      <vt:lpstr>5.2.3 因特网与社会问题</vt:lpstr>
      <vt:lpstr>5.2.3 因特网与社会问题</vt:lpstr>
      <vt:lpstr>5.2.3 因特网与社会问题</vt:lpstr>
      <vt:lpstr>5.2.3 因特网与社会问题</vt:lpstr>
      <vt:lpstr>5.2.3 因特网与社会问题</vt:lpstr>
      <vt:lpstr>5.2.3 因特网与社会问题</vt:lpstr>
      <vt:lpstr>5.2.3 因特网与社会问题</vt:lpstr>
      <vt:lpstr>5.2.4 因特网与文化</vt:lpstr>
      <vt:lpstr>5.2.4 因特网与文化</vt:lpstr>
      <vt:lpstr>提纲</vt:lpstr>
      <vt:lpstr>5.3.1 全球化定义</vt:lpstr>
      <vt:lpstr>5.3.2 全球化带来的影响</vt:lpstr>
      <vt:lpstr>5.3.3 公民的信息意识与信息权利</vt:lpstr>
      <vt:lpstr>5.3.3 公民的信息意识与信息权利</vt:lpstr>
      <vt:lpstr>小节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信息技术带来的社会影响</dc:title>
  <dc:creator>vz7519</dc:creator>
  <cp:lastModifiedBy>Microsoft Office 用户</cp:lastModifiedBy>
  <cp:revision>14</cp:revision>
  <dcterms:created xsi:type="dcterms:W3CDTF">2021-04-05T14:54:45Z</dcterms:created>
  <dcterms:modified xsi:type="dcterms:W3CDTF">2024-04-08T01:58:09Z</dcterms:modified>
</cp:coreProperties>
</file>